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21"/>
  </p:notesMasterIdLst>
  <p:handoutMasterIdLst>
    <p:handoutMasterId r:id="rId22"/>
  </p:handoutMasterIdLst>
  <p:sldIdLst>
    <p:sldId id="263" r:id="rId2"/>
    <p:sldId id="272" r:id="rId3"/>
    <p:sldId id="289" r:id="rId4"/>
    <p:sldId id="276" r:id="rId5"/>
    <p:sldId id="277" r:id="rId6"/>
    <p:sldId id="278" r:id="rId7"/>
    <p:sldId id="274" r:id="rId8"/>
    <p:sldId id="275" r:id="rId9"/>
    <p:sldId id="291" r:id="rId10"/>
    <p:sldId id="292" r:id="rId11"/>
    <p:sldId id="290" r:id="rId12"/>
    <p:sldId id="273" r:id="rId13"/>
    <p:sldId id="294" r:id="rId14"/>
    <p:sldId id="279" r:id="rId15"/>
    <p:sldId id="280" r:id="rId16"/>
    <p:sldId id="285" r:id="rId17"/>
    <p:sldId id="286" r:id="rId18"/>
    <p:sldId id="287" r:id="rId19"/>
    <p:sldId id="288" r:id="rId20"/>
  </p:sldIdLst>
  <p:sldSz cx="9144000" cy="5715000" type="screen16x1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091"/>
    <a:srgbClr val="3F8CD1"/>
    <a:srgbClr val="007033"/>
    <a:srgbClr val="FFBFBF"/>
    <a:srgbClr val="FF7F7F"/>
    <a:srgbClr val="00A249"/>
    <a:srgbClr val="007434"/>
    <a:srgbClr val="00FF00"/>
    <a:srgbClr val="CADFF2"/>
    <a:srgbClr val="684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4" autoAdjust="0"/>
    <p:restoredTop sz="95701" autoAdjust="0"/>
  </p:normalViewPr>
  <p:slideViewPr>
    <p:cSldViewPr snapToGrid="0" snapToObjects="1">
      <p:cViewPr varScale="1">
        <p:scale>
          <a:sx n="101" d="100"/>
          <a:sy n="101" d="100"/>
        </p:scale>
        <p:origin x="516" y="7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2323" y="-55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10CB-D68B-4ECD-B63A-D37A0FE5AD83}" type="datetimeFigureOut">
              <a:rPr lang="en-US" smtClean="0"/>
              <a:t>3/1/2018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2B09C-F1B7-4164-956F-C5078A3434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35D1E-0D47-4659-BF7E-E3FE532ABDF4}" type="datetimeFigureOut">
              <a:rPr lang="it-IT" smtClean="0"/>
              <a:pPr/>
              <a:t>01/03/2018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4955F-7AD0-49A9-94B1-62B5205F5FF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it-IT" i="1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642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 err="1" smtClean="0"/>
              <a:t>Partiamo</a:t>
            </a:r>
            <a:r>
              <a:rPr lang="en-US" dirty="0" smtClean="0"/>
              <a:t> </a:t>
            </a:r>
            <a:r>
              <a:rPr lang="en-US" dirty="0" err="1" smtClean="0"/>
              <a:t>dunque</a:t>
            </a:r>
            <a:r>
              <a:rPr lang="en-US" dirty="0" smtClean="0"/>
              <a:t> con le </a:t>
            </a:r>
            <a:r>
              <a:rPr lang="en-US" dirty="0" err="1" smtClean="0"/>
              <a:t>principali</a:t>
            </a:r>
            <a:r>
              <a:rPr lang="en-US" dirty="0" smtClean="0"/>
              <a:t> </a:t>
            </a:r>
            <a:r>
              <a:rPr lang="en-US" dirty="0" err="1" smtClean="0"/>
              <a:t>attività</a:t>
            </a:r>
            <a:r>
              <a:rPr lang="en-US" dirty="0" smtClean="0"/>
              <a:t> di </a:t>
            </a:r>
            <a:r>
              <a:rPr lang="en-US" dirty="0" err="1" smtClean="0"/>
              <a:t>ricerca</a:t>
            </a:r>
            <a:r>
              <a:rPr lang="en-US" dirty="0" smtClean="0"/>
              <a:t> </a:t>
            </a:r>
            <a:r>
              <a:rPr lang="en-US" dirty="0" err="1" smtClean="0"/>
              <a:t>svolte</a:t>
            </a:r>
            <a:r>
              <a:rPr lang="en-US" dirty="0" smtClean="0"/>
              <a:t> </a:t>
            </a:r>
            <a:r>
              <a:rPr lang="en-US" dirty="0" err="1" smtClean="0"/>
              <a:t>quest’anno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La prima, come </a:t>
            </a:r>
            <a:r>
              <a:rPr lang="en-US" dirty="0" err="1" smtClean="0"/>
              <a:t>accennato</a:t>
            </a:r>
            <a:r>
              <a:rPr lang="en-US" dirty="0" smtClean="0"/>
              <a:t>, </a:t>
            </a:r>
            <a:r>
              <a:rPr lang="en-US" dirty="0" err="1" smtClean="0"/>
              <a:t>riguarda</a:t>
            </a:r>
            <a:r>
              <a:rPr lang="en-US" dirty="0" smtClean="0"/>
              <a:t> la </a:t>
            </a:r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binaria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</a:t>
            </a:r>
            <a:r>
              <a:rPr lang="en-US" dirty="0" err="1" smtClean="0"/>
              <a:t>sbilanciati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 smtClean="0"/>
              <a:t>L’obiettivo</a:t>
            </a:r>
            <a:r>
              <a:rPr lang="en-US" dirty="0" smtClean="0"/>
              <a:t> </a:t>
            </a:r>
            <a:r>
              <a:rPr lang="en-US" dirty="0" err="1" smtClean="0"/>
              <a:t>primario</a:t>
            </a:r>
            <a:r>
              <a:rPr lang="en-US" dirty="0" smtClean="0"/>
              <a:t> è </a:t>
            </a:r>
            <a:r>
              <a:rPr lang="en-US" dirty="0" err="1" smtClean="0"/>
              <a:t>quello</a:t>
            </a:r>
            <a:r>
              <a:rPr lang="en-US" dirty="0" smtClean="0"/>
              <a:t> di </a:t>
            </a:r>
            <a:r>
              <a:rPr lang="en-US" dirty="0" err="1" smtClean="0"/>
              <a:t>sviluppare</a:t>
            </a:r>
            <a:r>
              <a:rPr lang="en-US" dirty="0" smtClean="0"/>
              <a:t> un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automatico</a:t>
            </a:r>
            <a:r>
              <a:rPr lang="en-US" dirty="0" smtClean="0"/>
              <a:t> per la </a:t>
            </a:r>
            <a:r>
              <a:rPr lang="en-US" dirty="0" err="1" smtClean="0"/>
              <a:t>classificazione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dataset  </a:t>
            </a:r>
            <a:r>
              <a:rPr lang="en-US" dirty="0" err="1" smtClean="0"/>
              <a:t>fortemente</a:t>
            </a:r>
            <a:r>
              <a:rPr lang="en-US" dirty="0" smtClean="0"/>
              <a:t> </a:t>
            </a:r>
            <a:r>
              <a:rPr lang="en-US" dirty="0" err="1" smtClean="0"/>
              <a:t>sbilanciati</a:t>
            </a:r>
            <a:r>
              <a:rPr lang="en-US" dirty="0" smtClean="0"/>
              <a:t>, </a:t>
            </a:r>
            <a:r>
              <a:rPr lang="en-US" dirty="0" err="1" smtClean="0"/>
              <a:t>ovvero</a:t>
            </a:r>
            <a:r>
              <a:rPr lang="en-US" dirty="0" smtClean="0"/>
              <a:t> data set in cui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numero</a:t>
            </a:r>
            <a:r>
              <a:rPr lang="en-US" dirty="0" smtClean="0"/>
              <a:t> di </a:t>
            </a:r>
            <a:r>
              <a:rPr lang="en-US" dirty="0" err="1" smtClean="0"/>
              <a:t>campioni</a:t>
            </a:r>
            <a:r>
              <a:rPr lang="en-US" dirty="0" smtClean="0"/>
              <a:t> </a:t>
            </a:r>
            <a:r>
              <a:rPr lang="en-US" dirty="0" err="1" smtClean="0"/>
              <a:t>appartenenti</a:t>
            </a:r>
            <a:r>
              <a:rPr lang="en-US" dirty="0" smtClean="0"/>
              <a:t> ad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è di </a:t>
            </a:r>
            <a:r>
              <a:rPr lang="en-US" dirty="0" err="1" smtClean="0"/>
              <a:t>almeno</a:t>
            </a:r>
            <a:r>
              <a:rPr lang="en-US" dirty="0" smtClean="0"/>
              <a:t> 1 </a:t>
            </a:r>
            <a:r>
              <a:rPr lang="en-US" dirty="0" err="1" smtClean="0"/>
              <a:t>ordine</a:t>
            </a:r>
            <a:r>
              <a:rPr lang="en-US" dirty="0" smtClean="0"/>
              <a:t> di </a:t>
            </a:r>
            <a:r>
              <a:rPr lang="en-US" dirty="0" err="1" smtClean="0"/>
              <a:t>grandezza</a:t>
            </a:r>
            <a:r>
              <a:rPr lang="en-US" dirty="0" smtClean="0"/>
              <a:t> </a:t>
            </a:r>
            <a:r>
              <a:rPr lang="en-US" dirty="0" err="1" smtClean="0"/>
              <a:t>superiore</a:t>
            </a:r>
            <a:r>
              <a:rPr lang="en-US" dirty="0" smtClean="0"/>
              <a:t> a </a:t>
            </a:r>
            <a:r>
              <a:rPr lang="en-US" dirty="0" err="1" smtClean="0"/>
              <a:t>quello</a:t>
            </a:r>
            <a:r>
              <a:rPr lang="en-US" dirty="0" smtClean="0"/>
              <a:t> </a:t>
            </a:r>
            <a:r>
              <a:rPr lang="en-US" dirty="0" err="1" smtClean="0"/>
              <a:t>dell’altra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. </a:t>
            </a:r>
            <a:r>
              <a:rPr lang="en-US" dirty="0" err="1" smtClean="0"/>
              <a:t>L’obiettivo</a:t>
            </a:r>
            <a:r>
              <a:rPr lang="en-US" dirty="0" smtClean="0"/>
              <a:t> </a:t>
            </a:r>
            <a:r>
              <a:rPr lang="en-US" dirty="0" err="1" smtClean="0"/>
              <a:t>secondario</a:t>
            </a:r>
            <a:r>
              <a:rPr lang="en-US" dirty="0" smtClean="0"/>
              <a:t> è </a:t>
            </a:r>
            <a:r>
              <a:rPr lang="en-US" dirty="0" err="1" smtClean="0"/>
              <a:t>quello</a:t>
            </a:r>
            <a:r>
              <a:rPr lang="en-US" dirty="0" smtClean="0"/>
              <a:t> di </a:t>
            </a:r>
            <a:r>
              <a:rPr lang="en-US" dirty="0" err="1" smtClean="0"/>
              <a:t>implementare</a:t>
            </a:r>
            <a:r>
              <a:rPr lang="en-US" dirty="0" smtClean="0"/>
              <a:t> </a:t>
            </a:r>
            <a:r>
              <a:rPr lang="en-US" dirty="0" err="1" smtClean="0"/>
              <a:t>altri</a:t>
            </a:r>
            <a:r>
              <a:rPr lang="en-US" dirty="0" smtClean="0"/>
              <a:t> </a:t>
            </a:r>
            <a:r>
              <a:rPr lang="en-US" dirty="0" err="1" smtClean="0"/>
              <a:t>metodi</a:t>
            </a:r>
            <a:r>
              <a:rPr lang="en-US" dirty="0" smtClean="0"/>
              <a:t> </a:t>
            </a:r>
            <a:r>
              <a:rPr lang="en-US" dirty="0" err="1" smtClean="0"/>
              <a:t>esistenti</a:t>
            </a:r>
            <a:r>
              <a:rPr lang="en-US" dirty="0" smtClean="0"/>
              <a:t> in </a:t>
            </a:r>
            <a:r>
              <a:rPr lang="en-US" dirty="0" err="1" smtClean="0"/>
              <a:t>letteratura</a:t>
            </a:r>
            <a:r>
              <a:rPr lang="en-US" dirty="0" smtClean="0"/>
              <a:t> per </a:t>
            </a:r>
            <a:r>
              <a:rPr lang="en-US" dirty="0" err="1" smtClean="0"/>
              <a:t>poter</a:t>
            </a:r>
            <a:r>
              <a:rPr lang="en-US" dirty="0" smtClean="0"/>
              <a:t> </a:t>
            </a:r>
            <a:r>
              <a:rPr lang="en-US" dirty="0" err="1" smtClean="0"/>
              <a:t>effettuare</a:t>
            </a:r>
            <a:r>
              <a:rPr lang="en-US" dirty="0" smtClean="0"/>
              <a:t> un </a:t>
            </a:r>
            <a:r>
              <a:rPr lang="en-US" dirty="0" err="1" smtClean="0"/>
              <a:t>confronto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Le </a:t>
            </a:r>
            <a:r>
              <a:rPr lang="en-US" dirty="0" err="1" smtClean="0"/>
              <a:t>applicazioni</a:t>
            </a:r>
            <a:r>
              <a:rPr lang="en-US" dirty="0" smtClean="0"/>
              <a:t> </a:t>
            </a:r>
            <a:r>
              <a:rPr lang="en-US" dirty="0" err="1" smtClean="0"/>
              <a:t>sono</a:t>
            </a:r>
            <a:r>
              <a:rPr lang="en-US" dirty="0" smtClean="0"/>
              <a:t> </a:t>
            </a:r>
            <a:r>
              <a:rPr lang="en-US" dirty="0" err="1" smtClean="0"/>
              <a:t>principalmente</a:t>
            </a:r>
            <a:r>
              <a:rPr lang="en-US" dirty="0" smtClean="0"/>
              <a:t> in </a:t>
            </a:r>
            <a:r>
              <a:rPr lang="en-US" dirty="0" err="1" smtClean="0"/>
              <a:t>ambito</a:t>
            </a:r>
            <a:r>
              <a:rPr lang="en-US" dirty="0" smtClean="0"/>
              <a:t> </a:t>
            </a:r>
            <a:r>
              <a:rPr lang="en-US" dirty="0" err="1" smtClean="0"/>
              <a:t>biomedico</a:t>
            </a:r>
            <a:r>
              <a:rPr lang="en-US" dirty="0" smtClean="0"/>
              <a:t> (</a:t>
            </a:r>
            <a:r>
              <a:rPr lang="en-US" dirty="0" err="1" smtClean="0"/>
              <a:t>microcalcificazioni</a:t>
            </a:r>
            <a:r>
              <a:rPr lang="en-US" dirty="0" smtClean="0"/>
              <a:t> e masse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mammografie</a:t>
            </a:r>
            <a:r>
              <a:rPr lang="en-US" dirty="0" smtClean="0"/>
              <a:t>, </a:t>
            </a:r>
            <a:r>
              <a:rPr lang="en-US" dirty="0" err="1" smtClean="0"/>
              <a:t>nodulo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immagini</a:t>
            </a:r>
            <a:r>
              <a:rPr lang="en-US" dirty="0" smtClean="0"/>
              <a:t> a </a:t>
            </a:r>
            <a:r>
              <a:rPr lang="en-US" dirty="0" err="1" smtClean="0"/>
              <a:t>raggi</a:t>
            </a:r>
            <a:r>
              <a:rPr lang="en-US" dirty="0" smtClean="0"/>
              <a:t>-x </a:t>
            </a:r>
            <a:r>
              <a:rPr lang="en-US" dirty="0" err="1" smtClean="0"/>
              <a:t>dei</a:t>
            </a:r>
            <a:r>
              <a:rPr lang="en-US" dirty="0" smtClean="0"/>
              <a:t> </a:t>
            </a:r>
            <a:r>
              <a:rPr lang="en-US" dirty="0" err="1" smtClean="0"/>
              <a:t>polmoni</a:t>
            </a:r>
            <a:r>
              <a:rPr lang="en-US" dirty="0" smtClean="0"/>
              <a:t>, </a:t>
            </a:r>
            <a:r>
              <a:rPr lang="en-US" dirty="0" err="1" smtClean="0"/>
              <a:t>ecc</a:t>
            </a:r>
            <a:r>
              <a:rPr lang="en-US" dirty="0" smtClean="0"/>
              <a:t>.) ma </a:t>
            </a:r>
            <a:r>
              <a:rPr lang="en-US" dirty="0" err="1" smtClean="0"/>
              <a:t>anche</a:t>
            </a:r>
            <a:r>
              <a:rPr lang="en-US" dirty="0" smtClean="0"/>
              <a:t> in </a:t>
            </a:r>
            <a:r>
              <a:rPr lang="en-US" dirty="0" err="1" smtClean="0"/>
              <a:t>ambiti</a:t>
            </a:r>
            <a:r>
              <a:rPr lang="en-US" dirty="0" smtClean="0"/>
              <a:t> molto </a:t>
            </a:r>
            <a:r>
              <a:rPr lang="en-US" dirty="0" err="1" smtClean="0"/>
              <a:t>diversi</a:t>
            </a:r>
            <a:r>
              <a:rPr lang="en-US" dirty="0" smtClean="0"/>
              <a:t> come </a:t>
            </a:r>
            <a:r>
              <a:rPr lang="en-US" dirty="0" err="1" smtClean="0"/>
              <a:t>il</a:t>
            </a:r>
            <a:r>
              <a:rPr lang="en-US" dirty="0" smtClean="0"/>
              <a:t> face detection (un </a:t>
            </a:r>
            <a:r>
              <a:rPr lang="en-US" dirty="0" err="1" smtClean="0"/>
              <a:t>servizio</a:t>
            </a:r>
            <a:r>
              <a:rPr lang="en-US" dirty="0" smtClean="0"/>
              <a:t> </a:t>
            </a:r>
            <a:r>
              <a:rPr lang="en-US" dirty="0" err="1" smtClean="0"/>
              <a:t>ormai</a:t>
            </a:r>
            <a:r>
              <a:rPr lang="en-US" dirty="0" smtClean="0"/>
              <a:t> </a:t>
            </a:r>
            <a:r>
              <a:rPr lang="en-US" dirty="0" err="1" smtClean="0"/>
              <a:t>onnipresente</a:t>
            </a:r>
            <a:r>
              <a:rPr lang="en-US" dirty="0" smtClean="0"/>
              <a:t>,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pensi</a:t>
            </a:r>
            <a:r>
              <a:rPr lang="en-US" dirty="0" smtClean="0"/>
              <a:t> al </a:t>
            </a:r>
            <a:r>
              <a:rPr lang="en-US" dirty="0" err="1" smtClean="0"/>
              <a:t>riconoscimento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</a:t>
            </a:r>
            <a:r>
              <a:rPr lang="en-US" dirty="0" err="1" smtClean="0"/>
              <a:t>facce</a:t>
            </a:r>
            <a:r>
              <a:rPr lang="en-US" dirty="0" smtClean="0"/>
              <a:t> di Facebook) o </a:t>
            </a:r>
            <a:r>
              <a:rPr lang="en-US" dirty="0" err="1" smtClean="0"/>
              <a:t>il</a:t>
            </a:r>
            <a:r>
              <a:rPr lang="en-US" dirty="0" smtClean="0"/>
              <a:t> pedestrian detection (di </a:t>
            </a:r>
            <a:r>
              <a:rPr lang="en-US" dirty="0" err="1" smtClean="0"/>
              <a:t>vitale</a:t>
            </a:r>
            <a:r>
              <a:rPr lang="en-US" dirty="0" smtClean="0"/>
              <a:t> </a:t>
            </a:r>
            <a:r>
              <a:rPr lang="en-US" dirty="0" err="1" smtClean="0"/>
              <a:t>importanza</a:t>
            </a:r>
            <a:r>
              <a:rPr lang="en-US" dirty="0" smtClean="0"/>
              <a:t> per le case </a:t>
            </a:r>
            <a:r>
              <a:rPr lang="en-US" dirty="0" err="1" smtClean="0"/>
              <a:t>automobilistiche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stanno</a:t>
            </a:r>
            <a:r>
              <a:rPr lang="en-US" dirty="0" smtClean="0"/>
              <a:t> </a:t>
            </a:r>
            <a:r>
              <a:rPr lang="en-US" dirty="0" err="1" smtClean="0"/>
              <a:t>lavorando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autovetture</a:t>
            </a:r>
            <a:r>
              <a:rPr lang="en-US" dirty="0" smtClean="0"/>
              <a:t> </a:t>
            </a:r>
            <a:r>
              <a:rPr lang="en-US" dirty="0" err="1" smtClean="0"/>
              <a:t>senza</a:t>
            </a:r>
            <a:r>
              <a:rPr lang="en-US" dirty="0" smtClean="0"/>
              <a:t> </a:t>
            </a:r>
            <a:r>
              <a:rPr lang="en-US" dirty="0" err="1" smtClean="0"/>
              <a:t>guidatore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515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>
            <a:normAutofit/>
          </a:bodyPr>
          <a:lstStyle/>
          <a:p>
            <a:pPr algn="just"/>
            <a:r>
              <a:rPr lang="en-US" smtClean="0"/>
              <a:t>Partiamo dunque con le principali attività di ricerca svolte quest’anno.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La prima, come accennato, riguarda la classificazione binaria su dataset sbilanciati.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L’obiettivo primario è quello di sviluppare un sistema automatico per la classificazione su dataset  fortemente sbilanciati, ovvero data set in cui il numero di campioni appartenenti ad una classe è di almeno 1 ordine di grandezza superiore a quello dell’altra classe. L’obiettivo secondario è quello di implementare altri metodi esistenti in letteratura per poter effettuare un confronto.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Le applicazioni sono principalmente in ambito biomedico (microcalcificazioni e masse su mammografie, nodulo su immagini a raggi-x dei polmoni, ecc.) ma anche in ambiti molto diversi come il face detection (un servizio ormai onnipresente, si pensi al riconoscimento delle facce di Facebook) o il pedestrian detection (di vitale importanza per le case automobilistiche che stanno lavorando alle autovetture senza guidatore).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220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>
            <a:normAutofit/>
          </a:bodyPr>
          <a:lstStyle/>
          <a:p>
            <a:pPr algn="just"/>
            <a:r>
              <a:rPr lang="en-US" smtClean="0"/>
              <a:t>Partiamo dunque con le principali attività di ricerca svolte quest’anno.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La prima, come accennato, riguarda la classificazione binaria su dataset sbilanciati.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L’obiettivo primario è quello di sviluppare un sistema automatico per la classificazione su dataset  fortemente sbilanciati, ovvero data set in cui il numero di campioni appartenenti ad una classe è di almeno 1 ordine di grandezza superiore a quello dell’altra classe. L’obiettivo secondario è quello di implementare altri metodi esistenti in letteratura per poter effettuare un confronto.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Le applicazioni sono principalmente in ambito biomedico (microcalcificazioni e masse su mammografie, nodulo su immagini a raggi-x dei polmoni, ecc.) ma anche in ambiti molto diversi come il face detection (un servizio ormai onnipresente, si pensi al riconoscimento delle facce di Facebook) o il pedestrian detection (di vitale importanza per le case automobilistiche che stanno lavorando alle autovetture senza guidatore).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7763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>
            <a:normAutofit/>
          </a:bodyPr>
          <a:lstStyle/>
          <a:p>
            <a:pPr algn="just"/>
            <a:r>
              <a:rPr lang="en-US" smtClean="0"/>
              <a:t>Partiamo dunque con le principali attività di ricerca svolte quest’anno.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La prima, come accennato, riguarda la classificazione binaria su dataset sbilanciati.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L’obiettivo primario è quello di sviluppare un sistema automatico per la classificazione su dataset  fortemente sbilanciati, ovvero data set in cui il numero di campioni appartenenti ad una classe è di almeno 1 ordine di grandezza superiore a quello dell’altra classe. L’obiettivo secondario è quello di implementare altri metodi esistenti in letteratura per poter effettuare un confronto.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Le applicazioni sono principalmente in ambito biomedico (microcalcificazioni e masse su mammografie, nodulo su immagini a raggi-x dei polmoni, ecc.) ma anche in ambiti molto diversi come il face detection (un servizio ormai onnipresente, si pensi al riconoscimento delle facce di Facebook) o il pedestrian detection (di vitale importanza per le case automobilistiche che stanno lavorando alle autovetture senza guidatore).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6193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>
            <a:normAutofit/>
          </a:bodyPr>
          <a:lstStyle/>
          <a:p>
            <a:pPr algn="just"/>
            <a:r>
              <a:rPr lang="en-US" smtClean="0"/>
              <a:t>Partiamo dunque con le principali attività di ricerca svolte quest’anno.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La prima, come accennato, riguarda la classificazione binaria su dataset sbilanciati.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L’obiettivo primario è quello di sviluppare un sistema automatico per la classificazione su dataset  fortemente sbilanciati, ovvero data set in cui il numero di campioni appartenenti ad una classe è di almeno 1 ordine di grandezza superiore a quello dell’altra classe. L’obiettivo secondario è quello di implementare altri metodi esistenti in letteratura per poter effettuare un confronto.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Le applicazioni sono principalmente in ambito biomedico (microcalcificazioni e masse su mammografie, nodulo su immagini a raggi-x dei polmoni, ecc.) ma anche in ambiti molto diversi come il face detection (un servizio ormai onnipresente, si pensi al riconoscimento delle facce di Facebook) o il pedestrian detection (di vitale importanza per le case automobilistiche che stanno lavorando alle autovetture senza guidatore).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156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>
            <a:normAutofit/>
          </a:bodyPr>
          <a:lstStyle/>
          <a:p>
            <a:pPr algn="just"/>
            <a:r>
              <a:rPr lang="en-US" smtClean="0"/>
              <a:t>Partiamo dunque con le principali attività di ricerca svolte quest’anno.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La prima, come accennato, riguarda la classificazione binaria su dataset sbilanciati.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L’obiettivo primario è quello di sviluppare un sistema automatico per la classificazione su dataset  fortemente sbilanciati, ovvero data set in cui il numero di campioni appartenenti ad una classe è di almeno 1 ordine di grandezza superiore a quello dell’altra classe. L’obiettivo secondario è quello di implementare altri metodi esistenti in letteratura per poter effettuare un confronto.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Le applicazioni sono principalmente in ambito biomedico (microcalcificazioni e masse su mammografie, nodulo su immagini a raggi-x dei polmoni, ecc.) ma anche in ambiti molto diversi come il face detection (un servizio ormai onnipresente, si pensi al riconoscimento delle facce di Facebook) o il pedestrian detection (di vitale importanza per le case automobilistiche che stanno lavorando alle autovetture senza guidatore).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58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>
            <a:normAutofit/>
          </a:bodyPr>
          <a:lstStyle/>
          <a:p>
            <a:pPr algn="just"/>
            <a:r>
              <a:rPr lang="en-US" smtClean="0"/>
              <a:t>Partiamo dunque con le principali attività di ricerca svolte quest’anno.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La prima, come accennato, riguarda la classificazione binaria su dataset sbilanciati.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L’obiettivo primario è quello di sviluppare un sistema automatico per la classificazione su dataset  fortemente sbilanciati, ovvero data set in cui il numero di campioni appartenenti ad una classe è di almeno 1 ordine di grandezza superiore a quello dell’altra classe. L’obiettivo secondario è quello di implementare altri metodi esistenti in letteratura per poter effettuare un confronto.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Le applicazioni sono principalmente in ambito biomedico (microcalcificazioni e masse su mammografie, nodulo su immagini a raggi-x dei polmoni, ecc.) ma anche in ambiti molto diversi come il face detection (un servizio ormai onnipresente, si pensi al riconoscimento delle facce di Facebook) o il pedestrian detection (di vitale importanza per le case automobilistiche che stanno lavorando alle autovetture senza guidatore).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0034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>
            <a:normAutofit/>
          </a:bodyPr>
          <a:lstStyle/>
          <a:p>
            <a:pPr algn="just"/>
            <a:r>
              <a:rPr lang="en-US" smtClean="0"/>
              <a:t>Partiamo dunque con le principali attività di ricerca svolte quest’anno.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La prima, come accennato, riguarda la classificazione binaria su dataset sbilanciati.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L’obiettivo primario è quello di sviluppare un sistema automatico per la classificazione su dataset  fortemente sbilanciati, ovvero data set in cui il numero di campioni appartenenti ad una classe è di almeno 1 ordine di grandezza superiore a quello dell’altra classe. L’obiettivo secondario è quello di implementare altri metodi esistenti in letteratura per poter effettuare un confronto.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Le applicazioni sono principalmente in ambito biomedico (microcalcificazioni e masse su mammografie, nodulo su immagini a raggi-x dei polmoni, ecc.) ma anche in ambiti molto diversi come il face detection (un servizio ormai onnipresente, si pensi al riconoscimento delle facce di Facebook) o il pedestrian detection (di vitale importanza per le case automobilistiche che stanno lavorando alle autovetture senza guidatore).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512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>
            <a:normAutofit/>
          </a:bodyPr>
          <a:lstStyle/>
          <a:p>
            <a:pPr algn="just"/>
            <a:r>
              <a:rPr lang="en-US" smtClean="0"/>
              <a:t>Partiamo dunque con le principali attività di ricerca svolte quest’anno.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La prima, come accennato, riguarda la classificazione binaria su dataset sbilanciati.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L’obiettivo primario è quello di sviluppare un sistema automatico per la classificazione su dataset  fortemente sbilanciati, ovvero data set in cui il numero di campioni appartenenti ad una classe è di almeno 1 ordine di grandezza superiore a quello dell’altra classe. L’obiettivo secondario è quello di implementare altri metodi esistenti in letteratura per poter effettuare un confronto.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Le applicazioni sono principalmente in ambito biomedico (microcalcificazioni e masse su mammografie, nodulo su immagini a raggi-x dei polmoni, ecc.) ma anche in ambiti molto diversi come il face detection (un servizio ormai onnipresente, si pensi al riconoscimento delle facce di Facebook) o il pedestrian detection (di vitale importanza per le case automobilistiche che stanno lavorando alle autovetture senza guidatore).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776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572000"/>
          </a:xfrm>
        </p:spPr>
        <p:txBody>
          <a:bodyPr>
            <a:normAutofit/>
          </a:bodyPr>
          <a:lstStyle/>
          <a:p>
            <a:pPr algn="just"/>
            <a:r>
              <a:rPr lang="en-US" smtClean="0"/>
              <a:t>Partiamo dunque con le principali attività di ricerca svolte quest’anno.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La prima, come accennato, riguarda la classificazione binaria su dataset sbilanciati.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L’obiettivo primario è quello di sviluppare un sistema automatico per la classificazione su dataset  fortemente sbilanciati, ovvero data set in cui il numero di campioni appartenenti ad una classe è di almeno 1 ordine di grandezza superiore a quello dell’altra classe. L’obiettivo secondario è quello di implementare altri metodi esistenti in letteratura per poter effettuare un confronto.</a:t>
            </a:r>
          </a:p>
          <a:p>
            <a:pPr algn="just"/>
            <a:endParaRPr lang="en-US"/>
          </a:p>
          <a:p>
            <a:pPr algn="just"/>
            <a:r>
              <a:rPr lang="en-US" smtClean="0"/>
              <a:t>Le applicazioni sono principalmente in ambito biomedico (microcalcificazioni e masse su mammografie, nodulo su immagini a raggi-x dei polmoni, ecc.) ma anche in ambiti molto diversi come il face detection (un servizio ormai onnipresente, si pensi al riconoscimento delle facce di Facebook) o il pedestrian detection (di vitale importanza per le case automobilistiche che stanno lavorando alle autovetture senza guidatore).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70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690447"/>
            <a:ext cx="7854696" cy="14605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156382" y="120608"/>
            <a:ext cx="8831237" cy="495088"/>
          </a:xfrm>
          <a:prstGeom prst="roundRect">
            <a:avLst>
              <a:gd name="adj" fmla="val 12870"/>
            </a:avLst>
          </a:prstGeom>
          <a:solidFill>
            <a:srgbClr val="3F8CD1"/>
          </a:solidFill>
          <a:ln w="28575">
            <a:solidFill>
              <a:srgbClr val="085091"/>
            </a:solidFill>
          </a:ln>
        </p:spPr>
        <p:txBody>
          <a:bodyPr lIns="252000" rIns="72000" bIns="46800" anchor="ctr" anchorCtr="0">
            <a:normAutofit/>
          </a:bodyPr>
          <a:lstStyle>
            <a:lvl1pPr>
              <a:defRPr sz="22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 smtClean="0"/>
              <a:t>Titolo</a:t>
            </a:r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4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</a:t>
            </a:r>
            <a:r>
              <a:rPr lang="it-IT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– Introduzione al corso</a:t>
            </a: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52995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/19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374492" y="731522"/>
            <a:ext cx="8566989" cy="4204503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>
              <a:buFont typeface="Wingdings" panose="05000000000000000000" pitchFamily="2" charset="2"/>
              <a:buChar char="§"/>
              <a:defRPr sz="18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953"/>
            <a:ext cx="9163050" cy="8678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953"/>
            <a:ext cx="4762500" cy="5318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86740"/>
            <a:ext cx="8229600" cy="9525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129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1" y="5296961"/>
            <a:ext cx="21336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09B6E06-7460-43BD-AE98-918157DDDB72}" type="datetime1">
              <a:rPr lang="it-IT" smtClean="0"/>
              <a:pPr/>
              <a:t>01/03/2018</a:t>
            </a:fld>
            <a:endParaRPr lang="it-IT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1" y="5296961"/>
            <a:ext cx="33528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5296961"/>
            <a:ext cx="7620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309663B-B08E-4100-AA48-0C44EF4F3452}" type="slidenum">
              <a:rPr lang="it-IT" smtClean="0"/>
              <a:pPr/>
              <a:t>‹N›</a:t>
            </a:fld>
            <a:endParaRPr lang="it-IT"/>
          </a:p>
        </p:txBody>
      </p:sp>
      <p:grpSp>
        <p:nvGrpSpPr>
          <p:cNvPr id="2" name="Group 1"/>
          <p:cNvGrpSpPr/>
          <p:nvPr/>
        </p:nvGrpSpPr>
        <p:grpSpPr>
          <a:xfrm>
            <a:off x="-19017" y="168673"/>
            <a:ext cx="9180548" cy="54102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  <p:sp>
        <p:nvSpPr>
          <p:cNvPr id="3" name="CasellaDiTesto 2"/>
          <p:cNvSpPr txBox="1"/>
          <p:nvPr userDrawn="1"/>
        </p:nvSpPr>
        <p:spPr>
          <a:xfrm>
            <a:off x="6382512" y="5017008"/>
            <a:ext cx="167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smtClean="0"/>
              <a:t>Slide </a:t>
            </a:r>
            <a:fld id="{46AFA44B-4676-40D9-B1B9-7B22C4FF2CA8}" type="slidenum">
              <a:rPr lang="it-IT" sz="1800" smtClean="0"/>
              <a:t>‹N›</a:t>
            </a:fld>
            <a:r>
              <a:rPr lang="it-IT" sz="1800" smtClean="0"/>
              <a:t> of 410</a:t>
            </a:r>
            <a:endParaRPr lang="it-IT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rsbweb.nih.gov/ij/download/win32/ij147-jdk6-64bit-setup.ex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gif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Elaborazione</a:t>
            </a: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</a:t>
            </a:r>
            <a:r>
              <a:rPr lang="en-US" sz="2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ed</a:t>
            </a: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</a:t>
            </a:r>
            <a:r>
              <a:rPr lang="en-US" sz="2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interpretazione</a:t>
            </a: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</a:t>
            </a:r>
            <a:r>
              <a:rPr lang="en-US" sz="2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delle</a:t>
            </a: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</a:t>
            </a:r>
            <a:r>
              <a:rPr lang="en-US" sz="2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immagini</a:t>
            </a: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</a:t>
            </a:r>
            <a:r>
              <a:rPr lang="en-US" sz="20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digitali</a:t>
            </a: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a.a</a:t>
            </a:r>
            <a:r>
              <a:rPr lang="en-US" sz="1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. 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Introduzione</a:t>
            </a:r>
            <a:r>
              <a:rPr lang="en-US" sz="4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 al </a:t>
            </a:r>
            <a:r>
              <a:rPr lang="en-US" sz="40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corso</a:t>
            </a:r>
            <a:endParaRPr lang="en-US" sz="4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docente</a:t>
            </a: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Prof. </a:t>
            </a:r>
            <a:r>
              <a:rPr lang="en-US" sz="24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</a:t>
            </a: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Bria</a:t>
            </a:r>
            <a:endParaRPr lang="en-US" sz="24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8" name="Ovale 17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20" name="Connettore 1 19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24" name="Titolo 23"/>
          <p:cNvSpPr txBox="1">
            <a:spLocks/>
          </p:cNvSpPr>
          <p:nvPr/>
        </p:nvSpPr>
        <p:spPr>
          <a:xfrm>
            <a:off x="645033" y="5394346"/>
            <a:ext cx="433814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>
                <a:solidFill>
                  <a:schemeClr val="accent1">
                    <a:lumMod val="50000"/>
                  </a:schemeClr>
                </a:solidFill>
                <a:latin typeface="Trebuchet MS" pitchFamily="34" charset="0"/>
              </a:rPr>
              <a:t>EIID – Introduzione al corso</a:t>
            </a:r>
          </a:p>
        </p:txBody>
      </p:sp>
      <p:sp>
        <p:nvSpPr>
          <p:cNvPr id="9" name="Rettangolo 8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dirty="0" smtClean="0">
                <a:solidFill>
                  <a:srgbClr val="085091"/>
                </a:solidFill>
                <a:latin typeface="Trebuchet MS" pitchFamily="34" charset="0"/>
              </a:rPr>
              <a:t>1/19</a:t>
            </a:r>
            <a:endParaRPr lang="en-US" sz="1400" dirty="0">
              <a:solidFill>
                <a:srgbClr val="08509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66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82600" y="4839083"/>
            <a:ext cx="837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>
                <a:latin typeface="Calibri Light" panose="020F0302020204030204" pitchFamily="34" charset="0"/>
              </a:rPr>
              <a:t>Biometrics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5" name="Rettangolo arrotondato 4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 dirty="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Esempi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(2/n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)</a:t>
            </a:r>
            <a:endParaRPr lang="en-US" sz="2000" b="1" dirty="0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pic>
        <p:nvPicPr>
          <p:cNvPr id="1026" name="Picture 2" descr="https://annabuildsahouse.files.wordpress.com/2009/11/fingerprint-lock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0" y="1042610"/>
            <a:ext cx="2194076" cy="219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heyce.com/images/facere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13" y="1042610"/>
            <a:ext cx="238125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 photo irisscan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50" y="2540548"/>
            <a:ext cx="2089301" cy="182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3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arrotondato 3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 dirty="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Esempi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(3/n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)</a:t>
            </a:r>
            <a:endParaRPr lang="en-US" sz="2000" b="1" dirty="0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82600" y="4839083"/>
            <a:ext cx="837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Calibri Light" panose="020F0302020204030204" pitchFamily="34" charset="0"/>
              </a:rPr>
              <a:t>Google Car</a:t>
            </a:r>
            <a:endParaRPr lang="it-IT" dirty="0">
              <a:latin typeface="Calibri Light" panose="020F0302020204030204" pitchFamily="34" charset="0"/>
            </a:endParaRPr>
          </a:p>
        </p:txBody>
      </p:sp>
      <p:pic>
        <p:nvPicPr>
          <p:cNvPr id="6" name="Lauto di Google guida senza conducente anche nel traffico - La Stamp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2465" y="791082"/>
            <a:ext cx="6959223" cy="39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8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4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1 4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olo 23"/>
          <p:cNvSpPr txBox="1">
            <a:spLocks/>
          </p:cNvSpPr>
          <p:nvPr/>
        </p:nvSpPr>
        <p:spPr>
          <a:xfrm>
            <a:off x="645035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– Introduzione al corso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33" name="Segnaposto contenuto 2"/>
          <p:cNvSpPr>
            <a:spLocks noGrp="1"/>
          </p:cNvSpPr>
          <p:nvPr>
            <p:ph idx="4294967295"/>
          </p:nvPr>
        </p:nvSpPr>
        <p:spPr>
          <a:xfrm>
            <a:off x="374494" y="731522"/>
            <a:ext cx="8566989" cy="4508011"/>
          </a:xfrm>
        </p:spPr>
        <p:txBody>
          <a:bodyPr>
            <a:noAutofit/>
          </a:bodyPr>
          <a:lstStyle/>
          <a:p>
            <a:pPr marL="268288" indent="-268288" algn="just">
              <a:spcBef>
                <a:spcPts val="1800"/>
              </a:spcBef>
              <a:buClr>
                <a:srgbClr val="008EC4"/>
              </a:buClr>
            </a:pP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elementi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base di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una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sistema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</a:t>
            </a:r>
            <a:r>
              <a:rPr lang="en-US" sz="2000" b="1" dirty="0" err="1" smtClean="0">
                <a:solidFill>
                  <a:srgbClr val="007033"/>
                </a:solidFill>
                <a:latin typeface="Calibri Light" panose="020F0302020204030204" pitchFamily="34" charset="0"/>
                <a:cs typeface="Arial" pitchFamily="34" charset="0"/>
              </a:rPr>
              <a:t>elaborazione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immagini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digitali</a:t>
            </a:r>
            <a:endParaRPr lang="en-US" sz="20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l’immagine</a:t>
            </a:r>
            <a:r>
              <a:rPr lang="en-US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digitale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(</a:t>
            </a:r>
            <a:r>
              <a:rPr lang="en-US" sz="18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policromatica</a:t>
            </a:r>
            <a:r>
              <a:rPr lang="en-US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, </a:t>
            </a:r>
            <a:r>
              <a:rPr lang="en-US" sz="18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monocromatica</a:t>
            </a:r>
            <a:r>
              <a:rPr lang="en-US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), </a:t>
            </a:r>
            <a:r>
              <a:rPr lang="en-US" sz="18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spazi</a:t>
            </a:r>
            <a:r>
              <a:rPr lang="en-US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</a:t>
            </a:r>
            <a:r>
              <a:rPr lang="en-US" sz="18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colore</a:t>
            </a:r>
            <a:endParaRPr lang="en-US" sz="18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b="1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istogramma</a:t>
            </a:r>
            <a:r>
              <a:rPr lang="en-US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dell’immagine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e </a:t>
            </a:r>
            <a:r>
              <a:rPr lang="en-US" sz="18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contrast enhancement</a:t>
            </a:r>
            <a:endParaRPr lang="en-US" sz="1800" b="1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filtri lineari e non lineari, </a:t>
            </a:r>
            <a:r>
              <a:rPr lang="it-IT" sz="1800" b="1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smoothing</a:t>
            </a: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, derivate d'immagine, </a:t>
            </a:r>
            <a:r>
              <a:rPr lang="it-IT" sz="1800" b="1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sharpening</a:t>
            </a:r>
            <a:endParaRPr lang="it-IT" sz="1800" b="1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immagini </a:t>
            </a:r>
            <a:r>
              <a:rPr lang="it-IT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digitali </a:t>
            </a:r>
            <a:r>
              <a:rPr lang="it-IT" sz="1800" b="1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binarie</a:t>
            </a:r>
            <a:r>
              <a:rPr lang="it-IT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, </a:t>
            </a:r>
            <a:r>
              <a:rPr lang="it-IT" sz="18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componenti connesse</a:t>
            </a: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, </a:t>
            </a:r>
            <a:r>
              <a:rPr lang="it-IT" sz="18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binarizzazione</a:t>
            </a: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morfologia matematica </a:t>
            </a: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binaria</a:t>
            </a: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trasformata di </a:t>
            </a:r>
            <a:r>
              <a:rPr lang="it-IT" sz="1800" b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Hough</a:t>
            </a:r>
            <a:endParaRPr lang="it-IT" sz="1800" b="1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268288" indent="-268288" algn="just">
              <a:spcBef>
                <a:spcPts val="1800"/>
              </a:spcBef>
              <a:buClr>
                <a:srgbClr val="008EC4"/>
              </a:buClr>
            </a:pP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tecniche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avanzate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</a:t>
            </a:r>
            <a:r>
              <a:rPr lang="en-US" sz="2000" b="1" dirty="0" err="1" smtClean="0">
                <a:solidFill>
                  <a:srgbClr val="FF0000"/>
                </a:solidFill>
                <a:latin typeface="Calibri Light" panose="020F0302020204030204" pitchFamily="34" charset="0"/>
                <a:cs typeface="Arial" pitchFamily="34" charset="0"/>
              </a:rPr>
              <a:t>analisi</a:t>
            </a:r>
            <a:r>
              <a:rPr lang="en-US" sz="2000" dirty="0" smtClean="0">
                <a:solidFill>
                  <a:srgbClr val="FF0000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di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immagini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digitali</a:t>
            </a:r>
            <a:endParaRPr lang="en-US" sz="2000" i="1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morfologia matematica </a:t>
            </a: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in scala di </a:t>
            </a:r>
            <a:r>
              <a:rPr lang="it-IT" sz="18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grigi</a:t>
            </a: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segmentazione </a:t>
            </a: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di immagini mediante </a:t>
            </a:r>
            <a:r>
              <a:rPr lang="it-IT" sz="1800" b="1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edge</a:t>
            </a:r>
            <a:r>
              <a:rPr lang="it-IT" sz="18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it-IT" sz="1800" b="1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detection</a:t>
            </a:r>
            <a:endParaRPr lang="it-IT" sz="1800" b="1" dirty="0" smtClean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segmentazione di immagini </a:t>
            </a:r>
            <a:r>
              <a:rPr lang="it-IT" sz="1800" b="1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region-based</a:t>
            </a: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endParaRPr lang="it-IT" sz="1800" dirty="0" smtClean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segmentazione di immagini </a:t>
            </a:r>
            <a:r>
              <a:rPr lang="it-IT" sz="1800" b="1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graph-based</a:t>
            </a:r>
            <a:endParaRPr lang="it-IT" sz="1800" b="1" dirty="0" smtClean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analisi della </a:t>
            </a:r>
            <a:r>
              <a:rPr lang="it-IT" sz="18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forma</a:t>
            </a: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(descrittori di Fourier, momenti geometrici)</a:t>
            </a:r>
            <a:endParaRPr lang="it-IT" sz="1800" b="1" dirty="0" smtClean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analisi della </a:t>
            </a:r>
            <a:r>
              <a:rPr lang="it-IT" sz="1800" b="1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texture</a:t>
            </a: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(</a:t>
            </a:r>
            <a:r>
              <a:rPr lang="it-IT" sz="18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feature</a:t>
            </a: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</a:t>
            </a:r>
            <a:r>
              <a:rPr lang="it-IT" sz="18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Haar</a:t>
            </a: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, </a:t>
            </a:r>
            <a:r>
              <a:rPr lang="it-IT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LBP)</a:t>
            </a: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analisi del </a:t>
            </a:r>
            <a:r>
              <a:rPr lang="it-IT" sz="1800" b="1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movimento</a:t>
            </a:r>
            <a:r>
              <a:rPr lang="it-IT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(</a:t>
            </a:r>
            <a:r>
              <a:rPr lang="it-IT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optical</a:t>
            </a:r>
            <a:r>
              <a:rPr lang="it-IT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flow)</a:t>
            </a:r>
            <a:endParaRPr lang="it-IT" sz="1800" b="1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endParaRPr lang="it-IT" sz="1800" b="1" dirty="0" smtClean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endParaRPr lang="it-IT" sz="2000" b="1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12/19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Argomenti del corso</a:t>
            </a:r>
            <a:endParaRPr lang="en-US" sz="2000" b="1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>
          <a:xfrm>
            <a:off x="2843107" y="2980017"/>
            <a:ext cx="675551" cy="252000"/>
          </a:xfrm>
          <a:prstGeom prst="roundRect">
            <a:avLst>
              <a:gd name="adj" fmla="val 5483"/>
            </a:avLst>
          </a:prstGeom>
          <a:solidFill>
            <a:srgbClr val="FF0000">
              <a:alpha val="14000"/>
            </a:srgbClr>
          </a:solidFill>
          <a:ln w="9525">
            <a:solidFill>
              <a:srgbClr val="C00000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4211519" y="812398"/>
            <a:ext cx="1335964" cy="252000"/>
          </a:xfrm>
          <a:prstGeom prst="roundRect">
            <a:avLst>
              <a:gd name="adj" fmla="val 5483"/>
            </a:avLst>
          </a:prstGeom>
          <a:solidFill>
            <a:srgbClr val="00B050">
              <a:alpha val="14000"/>
            </a:srgbClr>
          </a:solidFill>
          <a:ln w="9525">
            <a:solidFill>
              <a:srgbClr val="00B050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2" name="Freccia in giù 1"/>
          <p:cNvSpPr/>
          <p:nvPr/>
        </p:nvSpPr>
        <p:spPr>
          <a:xfrm>
            <a:off x="8172450" y="914400"/>
            <a:ext cx="657225" cy="421957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ttore 1 3"/>
          <p:cNvCxnSpPr/>
          <p:nvPr/>
        </p:nvCxnSpPr>
        <p:spPr>
          <a:xfrm>
            <a:off x="285750" y="2867025"/>
            <a:ext cx="8543925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>
            <a:off x="7851355" y="1734316"/>
            <a:ext cx="1261963" cy="646331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mtClean="0">
                <a:latin typeface="Calibri Light" panose="020F0302020204030204" pitchFamily="34" charset="0"/>
              </a:rPr>
              <a:t>4 CFU</a:t>
            </a:r>
          </a:p>
          <a:p>
            <a:pPr algn="ctr"/>
            <a:r>
              <a:rPr lang="it-IT" smtClean="0">
                <a:latin typeface="Calibri Light" panose="020F0302020204030204" pitchFamily="34" charset="0"/>
              </a:rPr>
              <a:t>(in italiano)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7882037" y="3334516"/>
            <a:ext cx="1261963" cy="646331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mtClean="0">
                <a:latin typeface="Calibri Light" panose="020F0302020204030204" pitchFamily="34" charset="0"/>
              </a:rPr>
              <a:t>5 CFU</a:t>
            </a:r>
          </a:p>
          <a:p>
            <a:pPr algn="ctr"/>
            <a:r>
              <a:rPr lang="it-IT" smtClean="0">
                <a:latin typeface="Calibri Light" panose="020F0302020204030204" pitchFamily="34" charset="0"/>
              </a:rPr>
              <a:t>(in inglese)</a:t>
            </a:r>
            <a:endParaRPr lang="it-IT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34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1 4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olo 23"/>
          <p:cNvSpPr txBox="1">
            <a:spLocks/>
          </p:cNvSpPr>
          <p:nvPr/>
        </p:nvSpPr>
        <p:spPr>
          <a:xfrm>
            <a:off x="645035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– Introduzione al corso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33" name="Segnaposto contenuto 2"/>
          <p:cNvSpPr>
            <a:spLocks noGrp="1"/>
          </p:cNvSpPr>
          <p:nvPr>
            <p:ph idx="4294967295"/>
          </p:nvPr>
        </p:nvSpPr>
        <p:spPr>
          <a:xfrm>
            <a:off x="374494" y="731522"/>
            <a:ext cx="8566989" cy="4508011"/>
          </a:xfrm>
        </p:spPr>
        <p:txBody>
          <a:bodyPr>
            <a:noAutofit/>
          </a:bodyPr>
          <a:lstStyle/>
          <a:p>
            <a:pPr marL="268288" indent="-268288" algn="just">
              <a:spcBef>
                <a:spcPts val="1800"/>
              </a:spcBef>
              <a:buClr>
                <a:srgbClr val="008EC4"/>
              </a:buClr>
            </a:pPr>
            <a:r>
              <a:rPr lang="en-US" sz="2000" b="1" smtClean="0">
                <a:solidFill>
                  <a:srgbClr val="085091"/>
                </a:solidFill>
                <a:latin typeface="Calibri Light" panose="020F0302020204030204" pitchFamily="34" charset="0"/>
                <a:cs typeface="Arial" pitchFamily="34" charset="0"/>
              </a:rPr>
              <a:t>interpretazione</a:t>
            </a:r>
            <a:r>
              <a:rPr lang="en-US" sz="20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immagini digitali</a:t>
            </a:r>
            <a:endParaRPr lang="en-US" sz="2000" i="1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applicazione delle tecniche di elaborazione ed analisi per la </a:t>
            </a:r>
            <a:r>
              <a:rPr lang="it-IT" sz="1800" b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detection</a:t>
            </a: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e </a:t>
            </a:r>
            <a:r>
              <a:rPr lang="it-IT" sz="1800" b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classificazione</a:t>
            </a: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oggetti basata su </a:t>
            </a:r>
            <a:r>
              <a:rPr lang="it-IT" sz="1800" u="sng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regole empiriche</a:t>
            </a:r>
          </a:p>
          <a:p>
            <a:pPr marL="1343025" lvl="1" indent="-1809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ad es., in base a cosa possiamo dire che nella scena c'è un </a:t>
            </a:r>
            <a:r>
              <a:rPr lang="it-IT" sz="1800" b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semaforo rosso</a:t>
            </a: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?</a:t>
            </a:r>
          </a:p>
          <a:p>
            <a:pPr marL="1619250" lvl="1" indent="-1809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necessario individuare (</a:t>
            </a:r>
            <a:r>
              <a:rPr lang="it-IT" sz="1800" b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detection</a:t>
            </a: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) il semaforo</a:t>
            </a:r>
          </a:p>
          <a:p>
            <a:pPr marL="1885950" lvl="1" indent="-1809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600" i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c'è sempre una luce accesa di forma circolare</a:t>
            </a:r>
          </a:p>
          <a:p>
            <a:pPr marL="1885950" lvl="1" indent="-1809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6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tradotto in linguaggio EIID: un oggetto il cui contorno ha momenti geometrici simili a quelli di un cerchio, e che presenta elevata luminosità al suo interno ed elevato contrasto rispetto alla zona circostante</a:t>
            </a:r>
          </a:p>
          <a:p>
            <a:pPr marL="1619250" lvl="1" indent="-1809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necessario interpretare (</a:t>
            </a:r>
            <a:r>
              <a:rPr lang="it-IT" sz="1800" b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classificazione</a:t>
            </a: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) lo stato del semaforo</a:t>
            </a:r>
          </a:p>
          <a:p>
            <a:pPr marL="1893570" lvl="2" indent="-1809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600" i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luce rossa: STOP; luce gialla: SLOW DOWN; luce verde: GO</a:t>
            </a:r>
          </a:p>
          <a:p>
            <a:pPr marL="1893570" lvl="2" indent="-1809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6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tradotto in linguaggio EIID: un oggetto al cui interno la maggioranza di pixel ha una tinta uguale o vicina al rosso</a:t>
            </a:r>
            <a:endParaRPr lang="it-IT" sz="180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detection e classificazione di oggetti basata su </a:t>
            </a:r>
            <a:r>
              <a:rPr lang="it-IT" sz="1800" u="sng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regole ricavate (quasi) automaticamente</a:t>
            </a: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a partire dalle immagini a disposizione</a:t>
            </a:r>
          </a:p>
          <a:p>
            <a:pPr marL="905510" lvl="1" indent="-269875" algn="just">
              <a:spcBef>
                <a:spcPts val="60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6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corsi di </a:t>
            </a:r>
            <a:r>
              <a:rPr lang="it-IT" sz="1600" b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Pattern Recognition </a:t>
            </a:r>
            <a:r>
              <a:rPr lang="it-IT" sz="16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(9 CFU, a scelta !     ! ) e </a:t>
            </a:r>
            <a:r>
              <a:rPr lang="it-IT" sz="1600" b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Intelligenza Artificiale </a:t>
            </a:r>
            <a:r>
              <a:rPr lang="it-IT" sz="16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(9 CFU, obbligatorio, II anno)</a:t>
            </a:r>
            <a:endParaRPr lang="it-IT" sz="160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endParaRPr lang="it-IT" sz="1800" smtClean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endParaRPr lang="it-IT" sz="180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endParaRPr lang="it-IT" sz="1800" smtClean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endParaRPr lang="it-IT" sz="180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endParaRPr lang="it-IT" sz="1800" smtClean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fd</a:t>
            </a: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endParaRPr lang="it-IT" sz="2000" b="1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13/19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Argomenti del corso</a:t>
            </a:r>
            <a:endParaRPr lang="en-US" sz="2000" b="1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654559" y="812398"/>
            <a:ext cx="1660015" cy="252000"/>
          </a:xfrm>
          <a:prstGeom prst="roundRect">
            <a:avLst>
              <a:gd name="adj" fmla="val 5483"/>
            </a:avLst>
          </a:prstGeom>
          <a:solidFill>
            <a:schemeClr val="accent1">
              <a:alpha val="14000"/>
            </a:schemeClr>
          </a:solidFill>
          <a:ln w="9525">
            <a:solidFill>
              <a:schemeClr val="accent1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95" b="21652"/>
          <a:stretch/>
        </p:blipFill>
        <p:spPr>
          <a:xfrm>
            <a:off x="873634" y="1943099"/>
            <a:ext cx="774156" cy="188595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83" y="4715656"/>
            <a:ext cx="423209" cy="37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nettore 1 34"/>
          <p:cNvCxnSpPr/>
          <p:nvPr/>
        </p:nvCxnSpPr>
        <p:spPr>
          <a:xfrm>
            <a:off x="6238875" y="2879409"/>
            <a:ext cx="0" cy="28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1 4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olo 23"/>
          <p:cNvSpPr txBox="1">
            <a:spLocks/>
          </p:cNvSpPr>
          <p:nvPr/>
        </p:nvSpPr>
        <p:spPr>
          <a:xfrm>
            <a:off x="645035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– Introduzione al corso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33" name="Segnaposto contenuto 2"/>
          <p:cNvSpPr>
            <a:spLocks noGrp="1"/>
          </p:cNvSpPr>
          <p:nvPr>
            <p:ph idx="4294967295"/>
          </p:nvPr>
        </p:nvSpPr>
        <p:spPr>
          <a:xfrm>
            <a:off x="374494" y="731522"/>
            <a:ext cx="8566989" cy="4508011"/>
          </a:xfrm>
        </p:spPr>
        <p:txBody>
          <a:bodyPr anchor="t" anchorCtr="0">
            <a:noAutofit/>
          </a:bodyPr>
          <a:lstStyle/>
          <a:p>
            <a:pPr marL="268288" indent="-268288" algn="just">
              <a:spcBef>
                <a:spcPts val="1800"/>
              </a:spcBef>
              <a:buClr>
                <a:srgbClr val="008EC4"/>
              </a:buClr>
            </a:pP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aule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/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orari</a:t>
            </a:r>
            <a:endParaRPr lang="en-US" sz="20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20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Lunedì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16-18 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aula 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2.2 (dal 5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Aprile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in 2S.4)</a:t>
            </a:r>
            <a:endParaRPr lang="en-US" sz="20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Martedì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9-12 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aula 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2.2 (dal 5 </a:t>
            </a:r>
            <a:r>
              <a:rPr lang="en-US" sz="20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Aprile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in 2S.4)</a:t>
            </a:r>
            <a:endParaRPr lang="en-US" sz="20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2000" dirty="0">
                <a:latin typeface="Calibri Light" panose="020F0302020204030204" pitchFamily="34" charset="0"/>
                <a:cs typeface="Arial" pitchFamily="34" charset="0"/>
              </a:rPr>
              <a:t>Giovedì </a:t>
            </a:r>
            <a:r>
              <a:rPr lang="it-IT" sz="2000" dirty="0" smtClean="0">
                <a:latin typeface="Calibri Light" panose="020F0302020204030204" pitchFamily="34" charset="0"/>
                <a:cs typeface="Arial" pitchFamily="34" charset="0"/>
              </a:rPr>
              <a:t>16-18 </a:t>
            </a:r>
            <a:r>
              <a:rPr lang="it-IT" sz="2000" dirty="0">
                <a:latin typeface="Calibri Light" panose="020F0302020204030204" pitchFamily="34" charset="0"/>
                <a:cs typeface="Arial" pitchFamily="34" charset="0"/>
              </a:rPr>
              <a:t>aula </a:t>
            </a:r>
            <a:r>
              <a:rPr lang="it-IT" sz="2000" dirty="0" smtClean="0">
                <a:latin typeface="Calibri Light" panose="020F0302020204030204" pitchFamily="34" charset="0"/>
                <a:cs typeface="Arial" pitchFamily="34" charset="0"/>
              </a:rPr>
              <a:t>2.2 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(dal 5 </a:t>
            </a:r>
            <a:r>
              <a:rPr lang="en-US" sz="20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Aprile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in 2S.4)</a:t>
            </a:r>
            <a:endParaRPr lang="en-US" sz="2000" dirty="0">
              <a:latin typeface="Calibri Light" panose="020F0302020204030204" pitchFamily="34" charset="0"/>
              <a:cs typeface="Arial" pitchFamily="34" charset="0"/>
            </a:endParaRPr>
          </a:p>
          <a:p>
            <a:pPr marL="268288" indent="-268288" algn="just">
              <a:spcBef>
                <a:spcPts val="1800"/>
              </a:spcBef>
              <a:buClr>
                <a:srgbClr val="008EC4"/>
              </a:buClr>
            </a:pP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calendario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(salvo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altre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indicazioni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/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avvisi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sul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sito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del </a:t>
            </a:r>
            <a:r>
              <a:rPr lang="en-US" sz="2000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corso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)</a:t>
            </a:r>
            <a:endParaRPr lang="en-US" sz="20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just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14/19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Organizzazione del corso</a:t>
            </a:r>
            <a:endParaRPr lang="en-US" sz="2000" b="1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sp>
        <p:nvSpPr>
          <p:cNvPr id="14" name="Freccia in giù 13"/>
          <p:cNvSpPr/>
          <p:nvPr/>
        </p:nvSpPr>
        <p:spPr>
          <a:xfrm rot="16200000">
            <a:off x="4544378" y="-1239203"/>
            <a:ext cx="474347" cy="8115302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sellaDiTesto 14"/>
          <p:cNvSpPr txBox="1"/>
          <p:nvPr/>
        </p:nvSpPr>
        <p:spPr>
          <a:xfrm>
            <a:off x="95718" y="3130800"/>
            <a:ext cx="1261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Calibri Light" panose="020F0302020204030204" pitchFamily="34" charset="0"/>
              </a:rPr>
              <a:t>1 </a:t>
            </a:r>
            <a:r>
              <a:rPr lang="it-IT" dirty="0" smtClean="0">
                <a:latin typeface="Calibri Light" panose="020F0302020204030204" pitchFamily="34" charset="0"/>
              </a:rPr>
              <a:t>Marzo</a:t>
            </a:r>
          </a:p>
          <a:p>
            <a:pPr algn="ctr"/>
            <a:r>
              <a:rPr lang="it-IT" sz="1400" dirty="0" smtClean="0">
                <a:latin typeface="Calibri Light" panose="020F0302020204030204" pitchFamily="34" charset="0"/>
              </a:rPr>
              <a:t>inizio lezioni</a:t>
            </a:r>
            <a:endParaRPr lang="it-IT" sz="1400" dirty="0">
              <a:latin typeface="Calibri Light" panose="020F030202020403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2608373" y="3135225"/>
            <a:ext cx="1261963" cy="80021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Calibri Light" panose="020F0302020204030204" pitchFamily="34" charset="0"/>
              </a:rPr>
              <a:t>27 Marzo</a:t>
            </a:r>
            <a:endParaRPr lang="it-IT" dirty="0" smtClean="0">
              <a:latin typeface="Calibri Light" panose="020F0302020204030204" pitchFamily="34" charset="0"/>
            </a:endParaRPr>
          </a:p>
          <a:p>
            <a:pPr algn="ctr"/>
            <a:r>
              <a:rPr lang="it-IT" sz="1400" dirty="0" smtClean="0">
                <a:latin typeface="Calibri Light" panose="020F0302020204030204" pitchFamily="34" charset="0"/>
              </a:rPr>
              <a:t>fine modulo base da 4 CFU</a:t>
            </a:r>
            <a:endParaRPr lang="it-IT" sz="1400" dirty="0">
              <a:latin typeface="Calibri Light" panose="020F0302020204030204" pitchFamily="34" charset="0"/>
            </a:endParaRPr>
          </a:p>
        </p:txBody>
      </p:sp>
      <p:cxnSp>
        <p:nvCxnSpPr>
          <p:cNvPr id="4" name="Connettore 1 3"/>
          <p:cNvCxnSpPr>
            <a:stCxn id="14" idx="0"/>
          </p:cNvCxnSpPr>
          <p:nvPr/>
        </p:nvCxnSpPr>
        <p:spPr>
          <a:xfrm>
            <a:off x="723901" y="2818448"/>
            <a:ext cx="0" cy="370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/>
          <p:cNvSpPr txBox="1"/>
          <p:nvPr/>
        </p:nvSpPr>
        <p:spPr>
          <a:xfrm>
            <a:off x="3851286" y="3135225"/>
            <a:ext cx="15303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 Light" panose="020F0302020204030204" pitchFamily="34" charset="0"/>
              </a:rPr>
              <a:t>5</a:t>
            </a:r>
            <a:r>
              <a:rPr lang="it-IT" dirty="0" smtClean="0">
                <a:latin typeface="Calibri Light" panose="020F0302020204030204" pitchFamily="34" charset="0"/>
              </a:rPr>
              <a:t> </a:t>
            </a:r>
            <a:r>
              <a:rPr lang="it-IT" dirty="0" smtClean="0">
                <a:latin typeface="Calibri Light" panose="020F0302020204030204" pitchFamily="34" charset="0"/>
              </a:rPr>
              <a:t>Aprile</a:t>
            </a:r>
          </a:p>
          <a:p>
            <a:pPr algn="ctr"/>
            <a:r>
              <a:rPr lang="it-IT" sz="1400" dirty="0" smtClean="0">
                <a:latin typeface="Calibri Light" panose="020F0302020204030204" pitchFamily="34" charset="0"/>
              </a:rPr>
              <a:t>inizio modulo avanzato da 5 </a:t>
            </a:r>
            <a:r>
              <a:rPr lang="it-IT" sz="1400" dirty="0" smtClean="0">
                <a:latin typeface="Calibri Light" panose="020F0302020204030204" pitchFamily="34" charset="0"/>
              </a:rPr>
              <a:t>CFU</a:t>
            </a:r>
            <a:endParaRPr lang="it-IT" sz="1400" dirty="0">
              <a:latin typeface="Calibri Light" panose="020F0302020204030204" pitchFamily="34" charset="0"/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3228976" y="2727007"/>
            <a:ext cx="1257300" cy="197167"/>
          </a:xfrm>
          <a:prstGeom prst="rect">
            <a:avLst/>
          </a:prstGeom>
          <a:solidFill>
            <a:srgbClr val="C00000">
              <a:alpha val="38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sellaDiTesto 25"/>
          <p:cNvSpPr txBox="1"/>
          <p:nvPr/>
        </p:nvSpPr>
        <p:spPr>
          <a:xfrm>
            <a:off x="3434600" y="4490212"/>
            <a:ext cx="23637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Calibri Light" panose="020F0302020204030204" pitchFamily="34" charset="0"/>
              </a:rPr>
              <a:t>5 </a:t>
            </a:r>
            <a:r>
              <a:rPr lang="it-IT" dirty="0" smtClean="0">
                <a:latin typeface="Calibri Light" panose="020F0302020204030204" pitchFamily="34" charset="0"/>
              </a:rPr>
              <a:t>Aprile</a:t>
            </a:r>
          </a:p>
          <a:p>
            <a:pPr algn="ctr"/>
            <a:r>
              <a:rPr lang="it-IT" sz="1400" dirty="0" smtClean="0">
                <a:latin typeface="Calibri Light" panose="020F0302020204030204" pitchFamily="34" charset="0"/>
              </a:rPr>
              <a:t>inizio </a:t>
            </a:r>
            <a:r>
              <a:rPr lang="it-IT" sz="1400" i="1" dirty="0" smtClean="0">
                <a:latin typeface="Calibri Light" panose="020F0302020204030204" pitchFamily="34" charset="0"/>
              </a:rPr>
              <a:t>Advanced </a:t>
            </a:r>
            <a:r>
              <a:rPr lang="it-IT" sz="1400" i="1" dirty="0" smtClean="0">
                <a:latin typeface="Calibri Light" panose="020F0302020204030204" pitchFamily="34" charset="0"/>
              </a:rPr>
              <a:t>Image Analysis </a:t>
            </a:r>
            <a:r>
              <a:rPr lang="it-IT" sz="1400" dirty="0" smtClean="0">
                <a:latin typeface="Calibri Light" panose="020F0302020204030204" pitchFamily="34" charset="0"/>
              </a:rPr>
              <a:t>(per MAIA)</a:t>
            </a:r>
            <a:endParaRPr lang="it-IT" sz="1400" dirty="0">
              <a:latin typeface="Calibri Light" panose="020F0302020204030204" pitchFamily="34" charset="0"/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6115055" y="2727008"/>
            <a:ext cx="247645" cy="187641"/>
          </a:xfrm>
          <a:prstGeom prst="rect">
            <a:avLst/>
          </a:prstGeom>
          <a:solidFill>
            <a:srgbClr val="C00000">
              <a:alpha val="38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ttore 1 18"/>
          <p:cNvCxnSpPr/>
          <p:nvPr/>
        </p:nvCxnSpPr>
        <p:spPr>
          <a:xfrm>
            <a:off x="3228975" y="2727007"/>
            <a:ext cx="1" cy="395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 flipH="1">
            <a:off x="4486275" y="2727007"/>
            <a:ext cx="1" cy="461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/>
          <p:cNvSpPr txBox="1"/>
          <p:nvPr/>
        </p:nvSpPr>
        <p:spPr>
          <a:xfrm>
            <a:off x="5671056" y="3135225"/>
            <a:ext cx="126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Calibri Light" panose="020F0302020204030204" pitchFamily="34" charset="0"/>
              </a:rPr>
              <a:t>1 Maggio</a:t>
            </a:r>
          </a:p>
        </p:txBody>
      </p:sp>
      <p:sp>
        <p:nvSpPr>
          <p:cNvPr id="37" name="CasellaDiTesto 36"/>
          <p:cNvSpPr txBox="1"/>
          <p:nvPr/>
        </p:nvSpPr>
        <p:spPr>
          <a:xfrm>
            <a:off x="7725658" y="3176521"/>
            <a:ext cx="1261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Calibri Light" panose="020F0302020204030204" pitchFamily="34" charset="0"/>
              </a:rPr>
              <a:t>31 Maggio</a:t>
            </a:r>
            <a:endParaRPr lang="it-IT" dirty="0" smtClean="0">
              <a:latin typeface="Calibri Light" panose="020F0302020204030204" pitchFamily="34" charset="0"/>
            </a:endParaRPr>
          </a:p>
          <a:p>
            <a:pPr algn="ctr"/>
            <a:r>
              <a:rPr lang="it-IT" sz="1400" dirty="0" smtClean="0">
                <a:latin typeface="Calibri Light" panose="020F0302020204030204" pitchFamily="34" charset="0"/>
              </a:rPr>
              <a:t>fine lezioni</a:t>
            </a:r>
            <a:endParaRPr lang="it-IT" sz="1400" dirty="0">
              <a:latin typeface="Calibri Light" panose="020F0302020204030204" pitchFamily="34" charset="0"/>
            </a:endParaRPr>
          </a:p>
        </p:txBody>
      </p:sp>
      <p:sp>
        <p:nvSpPr>
          <p:cNvPr id="39" name="Freccia in giù 38"/>
          <p:cNvSpPr/>
          <p:nvPr/>
        </p:nvSpPr>
        <p:spPr>
          <a:xfrm rot="16200000">
            <a:off x="6423332" y="2139643"/>
            <a:ext cx="478816" cy="435292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asellaDiTesto 45"/>
          <p:cNvSpPr txBox="1"/>
          <p:nvPr/>
        </p:nvSpPr>
        <p:spPr>
          <a:xfrm>
            <a:off x="473357" y="2643307"/>
            <a:ext cx="104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smtClean="0">
                <a:latin typeface="Calibri Light" panose="020F0302020204030204" pitchFamily="34" charset="0"/>
              </a:rPr>
              <a:t>EIID</a:t>
            </a:r>
            <a:endParaRPr lang="it-IT" sz="1400" b="1" dirty="0">
              <a:latin typeface="Calibri Light" panose="020F0302020204030204" pitchFamily="34" charset="0"/>
            </a:endParaRPr>
          </a:p>
        </p:txBody>
      </p:sp>
      <p:sp>
        <p:nvSpPr>
          <p:cNvPr id="47" name="CasellaDiTesto 46"/>
          <p:cNvSpPr txBox="1"/>
          <p:nvPr/>
        </p:nvSpPr>
        <p:spPr>
          <a:xfrm>
            <a:off x="4177583" y="4138558"/>
            <a:ext cx="104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latin typeface="Calibri Light" panose="020F0302020204030204" pitchFamily="34" charset="0"/>
              </a:rPr>
              <a:t>AIA</a:t>
            </a:r>
            <a:endParaRPr lang="it-IT" sz="1400" b="1" dirty="0">
              <a:latin typeface="Calibri Light" panose="020F0302020204030204" pitchFamily="34" charset="0"/>
            </a:endParaRPr>
          </a:p>
        </p:txBody>
      </p:sp>
      <p:cxnSp>
        <p:nvCxnSpPr>
          <p:cNvPr id="51" name="Connettore 1 50"/>
          <p:cNvCxnSpPr/>
          <p:nvPr/>
        </p:nvCxnSpPr>
        <p:spPr>
          <a:xfrm flipH="1">
            <a:off x="8858254" y="2436429"/>
            <a:ext cx="1" cy="23832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1448015" y="3157419"/>
            <a:ext cx="1261963" cy="58477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Calibri Light" panose="020F0302020204030204" pitchFamily="34" charset="0"/>
              </a:rPr>
              <a:t>15</a:t>
            </a:r>
            <a:r>
              <a:rPr lang="it-IT" dirty="0" smtClean="0">
                <a:latin typeface="Calibri Light" panose="020F0302020204030204" pitchFamily="34" charset="0"/>
              </a:rPr>
              <a:t> Marzo</a:t>
            </a:r>
            <a:endParaRPr lang="it-IT" dirty="0" smtClean="0">
              <a:latin typeface="Calibri Light" panose="020F0302020204030204" pitchFamily="34" charset="0"/>
            </a:endParaRPr>
          </a:p>
          <a:p>
            <a:pPr algn="ctr"/>
            <a:r>
              <a:rPr lang="it-IT" sz="1400" dirty="0" smtClean="0">
                <a:latin typeface="Calibri Light" panose="020F0302020204030204" pitchFamily="34" charset="0"/>
              </a:rPr>
              <a:t>Career </a:t>
            </a:r>
            <a:r>
              <a:rPr lang="it-IT" sz="1400" dirty="0" err="1" smtClean="0">
                <a:latin typeface="Calibri Light" panose="020F0302020204030204" pitchFamily="34" charset="0"/>
              </a:rPr>
              <a:t>Day</a:t>
            </a:r>
            <a:endParaRPr lang="it-IT" sz="1400" dirty="0">
              <a:latin typeface="Calibri Light" panose="020F0302020204030204" pitchFamily="34" charset="0"/>
            </a:endParaRPr>
          </a:p>
        </p:txBody>
      </p:sp>
      <p:sp>
        <p:nvSpPr>
          <p:cNvPr id="41" name="Rettangolo 40"/>
          <p:cNvSpPr/>
          <p:nvPr/>
        </p:nvSpPr>
        <p:spPr>
          <a:xfrm>
            <a:off x="1962158" y="2727008"/>
            <a:ext cx="247645" cy="187641"/>
          </a:xfrm>
          <a:prstGeom prst="rect">
            <a:avLst/>
          </a:prstGeom>
          <a:solidFill>
            <a:srgbClr val="C00000">
              <a:alpha val="38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ttore 1 41"/>
          <p:cNvCxnSpPr/>
          <p:nvPr/>
        </p:nvCxnSpPr>
        <p:spPr>
          <a:xfrm>
            <a:off x="2085980" y="2951356"/>
            <a:ext cx="0" cy="2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>
            <a:off x="4486275" y="3135225"/>
            <a:ext cx="0" cy="132111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/>
          <p:cNvSpPr/>
          <p:nvPr/>
        </p:nvSpPr>
        <p:spPr>
          <a:xfrm>
            <a:off x="3755414" y="3881130"/>
            <a:ext cx="16718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200" b="1" dirty="0" smtClean="0">
                <a:latin typeface="Calibri Light" panose="020F0302020204030204" pitchFamily="34" charset="0"/>
              </a:rPr>
              <a:t>Project Presentation </a:t>
            </a:r>
            <a:r>
              <a:rPr lang="it-IT" sz="1200" b="1" dirty="0" err="1" smtClean="0">
                <a:latin typeface="Calibri Light" panose="020F0302020204030204" pitchFamily="34" charset="0"/>
              </a:rPr>
              <a:t>Day</a:t>
            </a:r>
            <a:endParaRPr lang="it-IT" sz="1200" b="1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9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1 4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olo 23"/>
          <p:cNvSpPr txBox="1">
            <a:spLocks/>
          </p:cNvSpPr>
          <p:nvPr/>
        </p:nvSpPr>
        <p:spPr>
          <a:xfrm>
            <a:off x="645035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– Introduzione al corso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33" name="Segnaposto contenuto 2"/>
          <p:cNvSpPr>
            <a:spLocks noGrp="1"/>
          </p:cNvSpPr>
          <p:nvPr>
            <p:ph idx="4294967295"/>
          </p:nvPr>
        </p:nvSpPr>
        <p:spPr>
          <a:xfrm>
            <a:off x="374494" y="731522"/>
            <a:ext cx="8566989" cy="4508011"/>
          </a:xfrm>
        </p:spPr>
        <p:txBody>
          <a:bodyPr anchor="t" anchorCtr="0">
            <a:noAutofit/>
          </a:bodyPr>
          <a:lstStyle/>
          <a:p>
            <a:pPr marL="268288" indent="-268288" algn="just">
              <a:spcBef>
                <a:spcPts val="1800"/>
              </a:spcBef>
              <a:buClr>
                <a:srgbClr val="008EC4"/>
              </a:buClr>
            </a:pPr>
            <a:r>
              <a:rPr lang="en-US" sz="20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Testi</a:t>
            </a:r>
            <a:r>
              <a:rPr lang="en-US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</a:t>
            </a:r>
            <a:r>
              <a:rPr lang="en-US" sz="20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riferimento</a:t>
            </a:r>
            <a:endParaRPr lang="en-US" sz="20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R.C. </a:t>
            </a:r>
            <a:r>
              <a:rPr lang="it-IT" sz="20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Gonzalez</a:t>
            </a:r>
            <a:r>
              <a:rPr lang="it-IT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, R.E. Woods, Elaborazione delle Immagini Digitali (3a ed.), </a:t>
            </a:r>
            <a:r>
              <a:rPr lang="it-IT" sz="20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Prentice</a:t>
            </a:r>
            <a:r>
              <a:rPr lang="it-IT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Hall, 2008</a:t>
            </a:r>
            <a:endParaRPr lang="en-US" sz="20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268288" indent="-268288" algn="just">
              <a:spcBef>
                <a:spcPts val="1800"/>
              </a:spcBef>
              <a:buClr>
                <a:srgbClr val="008EC4"/>
              </a:buClr>
            </a:pPr>
            <a:r>
              <a:rPr lang="it-IT" sz="20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Slides</a:t>
            </a:r>
            <a:endParaRPr lang="it-IT" sz="20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268288" indent="-268288" algn="just">
              <a:spcBef>
                <a:spcPts val="1800"/>
              </a:spcBef>
              <a:buClr>
                <a:srgbClr val="008EC4"/>
              </a:buClr>
            </a:pPr>
            <a:r>
              <a:rPr lang="it-IT" sz="20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Altre risorse messe a disposizione su sito del corso</a:t>
            </a:r>
            <a:endParaRPr lang="en-US" sz="20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it-IT" sz="16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it-IT" sz="1600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piazza.com/unicas.it/spring2018/eiid201718/home</a:t>
            </a:r>
            <a:endParaRPr lang="en-US" sz="1600" i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just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15/19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Materiale didattico</a:t>
            </a:r>
            <a:endParaRPr lang="en-US" sz="2000" b="1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1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Progetti: </a:t>
            </a:r>
            <a:r>
              <a:rPr lang="it-IT" dirty="0" err="1" smtClean="0"/>
              <a:t>tool</a:t>
            </a:r>
            <a:r>
              <a:rPr lang="it-IT" dirty="0" smtClean="0"/>
              <a:t> e librerie </a:t>
            </a:r>
            <a:r>
              <a:rPr lang="it-IT" b="1" dirty="0" smtClean="0"/>
              <a:t>(1/3)</a:t>
            </a:r>
            <a:endParaRPr lang="it-IT" b="1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374494" y="995413"/>
            <a:ext cx="8566989" cy="3920259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7425" indent="-987425" algn="just">
              <a:spcBef>
                <a:spcPts val="1800"/>
              </a:spcBef>
              <a:buClr>
                <a:srgbClr val="008EC4"/>
              </a:buClr>
            </a:pPr>
            <a:r>
              <a:rPr lang="en-US" sz="1800" b="1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Microsoft Visual </a:t>
            </a:r>
            <a:r>
              <a:rPr lang="en-US" sz="1800" b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Studio </a:t>
            </a:r>
            <a:r>
              <a:rPr lang="en-US" sz="1800" b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2012 </a:t>
            </a:r>
            <a:r>
              <a:rPr lang="en-US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(</a:t>
            </a:r>
            <a:r>
              <a:rPr lang="en-US" sz="1800" i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o altro ambiente per Linux o MacOS</a:t>
            </a:r>
            <a:r>
              <a:rPr lang="en-US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)</a:t>
            </a:r>
            <a:endParaRPr lang="en-US" sz="1800" b="1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180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ambiente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sviluppo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Microsoft per C/C++, C#, .NET, F#</a:t>
            </a:r>
          </a:p>
          <a:p>
            <a:pPr marL="555625" indent="-285750" algn="just">
              <a:spcBef>
                <a:spcPts val="60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largamente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utilizzato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in </a:t>
            </a:r>
            <a:r>
              <a:rPr lang="en-US" sz="1800" b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ambito</a:t>
            </a:r>
            <a:r>
              <a:rPr lang="en-US" sz="1800" b="1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b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industriale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per lo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sviluppo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applicazioni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Windows</a:t>
            </a:r>
          </a:p>
          <a:p>
            <a:pPr marL="555625" indent="-285750" algn="just">
              <a:spcBef>
                <a:spcPts val="600"/>
              </a:spcBef>
              <a:spcAft>
                <a:spcPts val="2400"/>
              </a:spcAft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possiede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ottimi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debugger e profiler per C/C++</a:t>
            </a:r>
          </a:p>
          <a:p>
            <a:pPr marL="987425" indent="-987425" algn="just">
              <a:spcBef>
                <a:spcPts val="1800"/>
              </a:spcBef>
              <a:buClr>
                <a:srgbClr val="008EC4"/>
              </a:buClr>
            </a:pPr>
            <a:r>
              <a:rPr lang="it-IT" sz="1800" b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CMake</a:t>
            </a:r>
            <a:r>
              <a:rPr lang="it-IT" sz="1800" b="1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(</a:t>
            </a:r>
            <a:r>
              <a:rPr lang="it-IT" sz="1800" b="1" i="1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Cross-</a:t>
            </a:r>
            <a:r>
              <a:rPr lang="it-IT" sz="1800" b="1" i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platform</a:t>
            </a:r>
            <a:r>
              <a:rPr lang="it-IT" sz="1800" b="1" i="1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it-IT" sz="1800" b="1" i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make</a:t>
            </a:r>
            <a:r>
              <a:rPr lang="it-IT" sz="1800" b="1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)</a:t>
            </a:r>
            <a:endParaRPr lang="en-US" sz="1800" b="1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180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tool open-source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nato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per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rimpiazzare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i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automake</a:t>
            </a:r>
            <a:r>
              <a:rPr lang="en-US" sz="180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, </a:t>
            </a:r>
            <a:r>
              <a:rPr lang="en-US" sz="180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è lo standard 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de facto per la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compilazione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cross-platform di software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scritto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in C++</a:t>
            </a:r>
          </a:p>
          <a:p>
            <a:pPr marL="539750" indent="-269875" algn="just">
              <a:spcBef>
                <a:spcPts val="60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genera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makefile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per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qualunque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piattaforma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/ IDE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esistente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(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incluso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VS 2012)</a:t>
            </a:r>
          </a:p>
          <a:p>
            <a:pPr marL="539750" indent="-269875" algn="just">
              <a:spcBef>
                <a:spcPts val="60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risolve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(semi)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automaticamente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le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dipendenze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da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terze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parti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(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librerie</a:t>
            </a:r>
            <a:r>
              <a:rPr lang="en-US" sz="1800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)</a:t>
            </a:r>
            <a:endParaRPr lang="en-US" sz="18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2" y="840758"/>
            <a:ext cx="668266" cy="66826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03" b="96140" l="3642" r="962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3" y="2795372"/>
            <a:ext cx="668266" cy="6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Progetti: </a:t>
            </a:r>
            <a:r>
              <a:rPr lang="it-IT" dirty="0" err="1" smtClean="0"/>
              <a:t>tool</a:t>
            </a:r>
            <a:r>
              <a:rPr lang="it-IT" dirty="0" smtClean="0"/>
              <a:t> e librerie </a:t>
            </a:r>
            <a:r>
              <a:rPr lang="it-IT" b="1" dirty="0" smtClean="0"/>
              <a:t>(2/3)</a:t>
            </a:r>
            <a:endParaRPr lang="it-IT" b="1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374494" y="995411"/>
            <a:ext cx="8566989" cy="424412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7425" indent="-987425" algn="just">
              <a:spcBef>
                <a:spcPts val="1800"/>
              </a:spcBef>
              <a:buClr>
                <a:srgbClr val="008EC4"/>
              </a:buClr>
            </a:pPr>
            <a:r>
              <a:rPr lang="en-US" sz="1800" b="1" dirty="0" err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OpenCV</a:t>
            </a:r>
            <a:r>
              <a:rPr lang="en-US" sz="1800" b="1" dirty="0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b="1" smtClean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2.4.*</a:t>
            </a:r>
            <a:endParaRPr lang="en-US" sz="1800" b="1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539750" indent="-269875" algn="just">
              <a:spcBef>
                <a:spcPts val="180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libreria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open-source cross-platform (Windows, Linux/Mac, Android, IOS) per real-time 2D </a:t>
            </a:r>
            <a:r>
              <a:rPr lang="en-US" sz="1800" b="1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image processing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,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principalmente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orientata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alla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b="1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computer vision</a:t>
            </a:r>
          </a:p>
          <a:p>
            <a:pPr marL="555625" indent="-285750" algn="just">
              <a:spcBef>
                <a:spcPts val="60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può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essere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utilizzata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in C, </a:t>
            </a:r>
            <a:r>
              <a:rPr lang="en-US" sz="1800" b="1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C++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, Python, Java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ed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Objective C</a:t>
            </a:r>
          </a:p>
          <a:p>
            <a:pPr marL="555625" indent="-285750" algn="just">
              <a:spcBef>
                <a:spcPts val="60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suddivisa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in moduli:</a:t>
            </a:r>
          </a:p>
          <a:p>
            <a:pPr marL="803275" indent="-26352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600" i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opencv_core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: </a:t>
            </a:r>
            <a:r>
              <a:rPr lang="en-US" sz="16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strutture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dati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e </a:t>
            </a:r>
            <a:r>
              <a:rPr lang="en-US" sz="16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calcolo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matriciale</a:t>
            </a:r>
            <a:endParaRPr lang="en-US" sz="16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803275" indent="-26352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600" i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opencv_imgproc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: image processing</a:t>
            </a:r>
          </a:p>
          <a:p>
            <a:pPr marL="803275" indent="-26352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600" i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opencv_highgui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: image/video I/O e GUI di base</a:t>
            </a:r>
          </a:p>
          <a:p>
            <a:pPr marL="803275" indent="-26352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600" i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opencv_ml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: machine learning</a:t>
            </a:r>
          </a:p>
          <a:p>
            <a:pPr marL="803275" indent="-263525" algn="just">
              <a:spcBef>
                <a:spcPts val="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600" i="1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opencv_flann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: </a:t>
            </a:r>
            <a:r>
              <a:rPr lang="en-US" sz="16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geometria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computazionale</a:t>
            </a:r>
            <a:endParaRPr lang="en-US" sz="1600" dirty="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  <a:p>
            <a:pPr marL="803275" indent="-263525" algn="just">
              <a:spcBef>
                <a:spcPts val="0"/>
              </a:spcBef>
              <a:spcAft>
                <a:spcPts val="600"/>
              </a:spcAft>
              <a:buClr>
                <a:srgbClr val="008EC4"/>
              </a:buClr>
              <a:buFont typeface="Symbol" pitchFamily="18" charset="2"/>
              <a:buChar char="-"/>
            </a:pP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… </a:t>
            </a:r>
            <a:r>
              <a:rPr lang="en-US" sz="16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altro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(</a:t>
            </a:r>
            <a:r>
              <a:rPr lang="en-US" sz="16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che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non </a:t>
            </a:r>
            <a:r>
              <a:rPr lang="en-US" sz="16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utilizzeremo</a:t>
            </a:r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)</a:t>
            </a:r>
          </a:p>
          <a:p>
            <a:pPr marL="539750" indent="-269875" algn="just">
              <a:spcBef>
                <a:spcPts val="600"/>
              </a:spcBef>
              <a:spcAft>
                <a:spcPts val="600"/>
              </a:spcAft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come </a:t>
            </a:r>
            <a:r>
              <a:rPr lang="en-US" sz="1800" dirty="0" err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includere</a:t>
            </a:r>
            <a:r>
              <a:rPr lang="en-US" sz="1800" dirty="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un modulo:</a:t>
            </a:r>
          </a:p>
          <a:p>
            <a:pPr marL="803275" indent="-263525" algn="just">
              <a:spcBef>
                <a:spcPts val="0"/>
              </a:spcBef>
              <a:buClr>
                <a:srgbClr val="008EC4"/>
              </a:buClr>
              <a:buNone/>
            </a:pPr>
            <a:r>
              <a:rPr lang="en-US" sz="1400" dirty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#include &lt;</a:t>
            </a:r>
            <a:r>
              <a:rPr lang="en-US" sz="1400" dirty="0" smtClean="0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opencv2/core/core.hpp</a:t>
            </a:r>
            <a:r>
              <a:rPr lang="en-US" sz="1800" dirty="0" smtClean="0">
                <a:solidFill>
                  <a:prstClr val="black"/>
                </a:solidFill>
                <a:latin typeface="+mj-lt"/>
                <a:cs typeface="Arial" pitchFamily="34" charset="0"/>
              </a:rPr>
              <a:t> </a:t>
            </a:r>
            <a:endParaRPr lang="en-US" sz="1800" dirty="0">
              <a:solidFill>
                <a:prstClr val="black"/>
              </a:solidFill>
              <a:latin typeface="Calibri"/>
              <a:cs typeface="Arial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77" y="903358"/>
            <a:ext cx="587099" cy="5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Progetti: </a:t>
            </a:r>
            <a:r>
              <a:rPr lang="it-IT" dirty="0" err="1" smtClean="0"/>
              <a:t>tool</a:t>
            </a:r>
            <a:r>
              <a:rPr lang="it-IT" dirty="0" smtClean="0"/>
              <a:t> e librerie </a:t>
            </a:r>
            <a:r>
              <a:rPr lang="it-IT" b="1" dirty="0" smtClean="0"/>
              <a:t>(3/3)</a:t>
            </a:r>
            <a:endParaRPr lang="it-IT" b="1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74494" y="995411"/>
            <a:ext cx="8566989" cy="424412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7425" indent="-987425" algn="just">
              <a:spcBef>
                <a:spcPts val="1800"/>
              </a:spcBef>
              <a:buClr>
                <a:srgbClr val="008EC4"/>
              </a:buClr>
            </a:pPr>
            <a:r>
              <a:rPr lang="en-US" sz="1800" b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</a:p>
          <a:p>
            <a:pPr marL="539750" indent="-269875" algn="just">
              <a:spcBef>
                <a:spcPts val="180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tool open-source cross-platform sviluppato in Java</a:t>
            </a:r>
          </a:p>
          <a:p>
            <a:pPr marL="539750" indent="-269875" algn="just">
              <a:spcBef>
                <a:spcPts val="600"/>
              </a:spcBef>
              <a:buClr>
                <a:srgbClr val="008EC4"/>
              </a:buClr>
              <a:buFont typeface="Symbol" pitchFamily="18" charset="2"/>
              <a:buChar char="-"/>
            </a:pPr>
            <a:r>
              <a:rPr lang="en-US" sz="180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nato nel </a:t>
            </a:r>
            <a:r>
              <a:rPr lang="en-US" sz="1800" i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National Institutes of Health</a:t>
            </a:r>
            <a:r>
              <a:rPr lang="en-US" sz="180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(Maryland, USA) nel 1997, è ad oggi un punto di riferimento per l’elaborazione ed analisi assistite di immagini biomedicali 2/3/4D</a:t>
            </a:r>
          </a:p>
        </p:txBody>
      </p:sp>
      <p:pic>
        <p:nvPicPr>
          <p:cNvPr id="6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0" r="86250" b="86937"/>
          <a:stretch/>
        </p:blipFill>
        <p:spPr bwMode="auto">
          <a:xfrm>
            <a:off x="627914" y="953860"/>
            <a:ext cx="2596870" cy="45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73" y="2554197"/>
            <a:ext cx="4091743" cy="25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Modalità di </a:t>
            </a:r>
            <a:r>
              <a:rPr lang="it-IT" dirty="0" smtClean="0"/>
              <a:t>esame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74492" y="731522"/>
                <a:ext cx="8566989" cy="4400036"/>
              </a:xfrm>
            </p:spPr>
            <p:txBody>
              <a:bodyPr>
                <a:noAutofit/>
              </a:bodyPr>
              <a:lstStyle/>
              <a:p>
                <a:r>
                  <a:rPr lang="it-IT" b="1" dirty="0" smtClean="0"/>
                  <a:t>Progetti</a:t>
                </a:r>
                <a:r>
                  <a:rPr lang="it-IT" dirty="0" smtClean="0"/>
                  <a:t> (100%)</a:t>
                </a:r>
              </a:p>
              <a:p>
                <a:pPr lvl="1"/>
                <a:r>
                  <a:rPr lang="it-IT" dirty="0" smtClean="0"/>
                  <a:t>1 progetto </a:t>
                </a:r>
                <a:r>
                  <a:rPr lang="it-IT" dirty="0" smtClean="0"/>
                  <a:t>di </a:t>
                </a:r>
                <a:r>
                  <a:rPr lang="it-IT" i="1" dirty="0" smtClean="0"/>
                  <a:t>Computer Vision </a:t>
                </a:r>
                <a:r>
                  <a:rPr lang="it-IT" dirty="0" smtClean="0"/>
                  <a:t>e 1 progetto di </a:t>
                </a:r>
                <a:r>
                  <a:rPr lang="it-IT" i="1" dirty="0" err="1" smtClean="0"/>
                  <a:t>Medical</a:t>
                </a:r>
                <a:r>
                  <a:rPr lang="it-IT" i="1" dirty="0" smtClean="0"/>
                  <a:t> Image Analysis</a:t>
                </a:r>
              </a:p>
              <a:p>
                <a:pPr lvl="2"/>
                <a:r>
                  <a:rPr lang="it-IT" dirty="0" smtClean="0"/>
                  <a:t>le tracce dei i progetti verranno presentate nel </a:t>
                </a:r>
                <a:r>
                  <a:rPr lang="it-IT" i="1" dirty="0" smtClean="0"/>
                  <a:t>Project Presentation </a:t>
                </a:r>
                <a:r>
                  <a:rPr lang="it-IT" i="1" dirty="0" err="1" smtClean="0"/>
                  <a:t>Day</a:t>
                </a:r>
                <a:r>
                  <a:rPr lang="it-IT" i="1" dirty="0"/>
                  <a:t> </a:t>
                </a:r>
                <a:r>
                  <a:rPr lang="it-IT" dirty="0" smtClean="0"/>
                  <a:t>(5 Aprile)</a:t>
                </a:r>
              </a:p>
              <a:p>
                <a:pPr lvl="1"/>
                <a:r>
                  <a:rPr lang="it-IT" b="1" dirty="0" smtClean="0"/>
                  <a:t>svolgimento</a:t>
                </a:r>
                <a:r>
                  <a:rPr lang="it-IT" dirty="0" smtClean="0"/>
                  <a:t> </a:t>
                </a:r>
                <a:r>
                  <a:rPr lang="it-IT" i="1" dirty="0" smtClean="0"/>
                  <a:t>in gruppo</a:t>
                </a:r>
                <a:r>
                  <a:rPr lang="it-IT" dirty="0" smtClean="0"/>
                  <a:t> (</a:t>
                </a:r>
                <a:r>
                  <a:rPr lang="it-IT" dirty="0" err="1" smtClean="0"/>
                  <a:t>max</a:t>
                </a:r>
                <a:r>
                  <a:rPr lang="it-IT" dirty="0" smtClean="0"/>
                  <a:t> 3 persone) </a:t>
                </a:r>
                <a:endParaRPr lang="it-IT" dirty="0" smtClean="0"/>
              </a:p>
              <a:p>
                <a:pPr lvl="2"/>
                <a:r>
                  <a:rPr lang="it-IT" dirty="0" smtClean="0"/>
                  <a:t>in autonomia e/o </a:t>
                </a:r>
                <a:r>
                  <a:rPr lang="it-IT" dirty="0" smtClean="0"/>
                  <a:t>in </a:t>
                </a:r>
                <a:r>
                  <a:rPr lang="it-IT" dirty="0" smtClean="0"/>
                  <a:t>classe sotto la supervisione del </a:t>
                </a:r>
                <a:r>
                  <a:rPr lang="it-IT" dirty="0" smtClean="0"/>
                  <a:t>docente</a:t>
                </a:r>
                <a:endParaRPr lang="it-IT" dirty="0" smtClean="0"/>
              </a:p>
              <a:p>
                <a:pPr lvl="1"/>
                <a:r>
                  <a:rPr lang="it-IT" b="1" spc="-30" dirty="0" smtClean="0"/>
                  <a:t>consegna</a:t>
                </a:r>
                <a:r>
                  <a:rPr lang="it-IT" spc="-30" dirty="0" smtClean="0"/>
                  <a:t> </a:t>
                </a:r>
                <a:r>
                  <a:rPr lang="it-IT" spc="-30" dirty="0" smtClean="0"/>
                  <a:t>1 settimana prima dell'esame </a:t>
                </a:r>
              </a:p>
              <a:p>
                <a:pPr lvl="2"/>
                <a:r>
                  <a:rPr lang="it-IT" dirty="0" smtClean="0"/>
                  <a:t>obbligatorio allegare una </a:t>
                </a:r>
                <a:r>
                  <a:rPr lang="it-IT" b="1" dirty="0" smtClean="0"/>
                  <a:t>relazione</a:t>
                </a:r>
                <a:r>
                  <a:rPr lang="it-IT" dirty="0" smtClean="0"/>
                  <a:t> </a:t>
                </a:r>
                <a:endParaRPr lang="it-IT" dirty="0"/>
              </a:p>
              <a:p>
                <a:pPr lvl="3"/>
                <a:r>
                  <a:rPr lang="it-IT" dirty="0" smtClean="0"/>
                  <a:t>utilizzare </a:t>
                </a:r>
                <a:r>
                  <a:rPr lang="it-IT" dirty="0" smtClean="0"/>
                  <a:t>il </a:t>
                </a:r>
                <a:r>
                  <a:rPr lang="it-IT" dirty="0" err="1" smtClean="0"/>
                  <a:t>template</a:t>
                </a:r>
                <a:r>
                  <a:rPr lang="it-IT" dirty="0" smtClean="0"/>
                  <a:t> di relazione disponibile su Piazza</a:t>
                </a:r>
              </a:p>
              <a:p>
                <a:pPr lvl="3"/>
                <a:r>
                  <a:rPr lang="it-IT" dirty="0" smtClean="0"/>
                  <a:t>allegare codice sorgente ed immagini/video risultato</a:t>
                </a:r>
              </a:p>
              <a:p>
                <a:pPr lvl="3"/>
                <a:r>
                  <a:rPr lang="it-IT" dirty="0" smtClean="0"/>
                  <a:t>integrare nel documento </a:t>
                </a:r>
                <a:r>
                  <a:rPr lang="it-IT" b="1" dirty="0" smtClean="0"/>
                  <a:t>spiegazione dettagliata</a:t>
                </a:r>
                <a:r>
                  <a:rPr lang="it-IT" dirty="0" smtClean="0"/>
                  <a:t> dei passi intermedi (possibilmente con l’ausilio di immagini)</a:t>
                </a:r>
              </a:p>
              <a:p>
                <a:pPr lvl="3"/>
                <a:r>
                  <a:rPr lang="it-IT" b="1" dirty="0" smtClean="0"/>
                  <a:t>motivare</a:t>
                </a:r>
                <a:r>
                  <a:rPr lang="it-IT" dirty="0" smtClean="0"/>
                  <a:t> le scelte</a:t>
                </a:r>
              </a:p>
              <a:p>
                <a:r>
                  <a:rPr lang="it-IT" b="1" dirty="0" smtClean="0"/>
                  <a:t>Colloquio</a:t>
                </a:r>
                <a:r>
                  <a:rPr lang="it-IT" dirty="0" smtClean="0"/>
                  <a:t> individuale (</a:t>
                </a:r>
                <a:r>
                  <a:rPr lang="it-IT" i="1" dirty="0" smtClean="0"/>
                  <a:t>facoltativo</a:t>
                </a:r>
                <a:r>
                  <a:rPr lang="it-IT" dirty="0" smtClean="0"/>
                  <a:t>)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±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 smtClean="0"/>
                  <a:t> punti esame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 smtClean="0"/>
                  <a:t> piccolo</a:t>
                </a:r>
                <a:r>
                  <a:rPr lang="it-IT" dirty="0" smtClean="0"/>
                  <a:t>)</a:t>
                </a:r>
              </a:p>
              <a:p>
                <a:pPr lvl="1"/>
                <a:r>
                  <a:rPr lang="it-IT" dirty="0" smtClean="0"/>
                  <a:t>domande sugli argomenti svolti durante il corso</a:t>
                </a:r>
                <a:endParaRPr lang="it-IT" dirty="0"/>
              </a:p>
            </p:txBody>
          </p:sp>
        </mc:Choice>
        <mc:Fallback>
          <p:sp>
            <p:nvSpPr>
              <p:cNvPr id="3" name="Segnaposto tes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74492" y="731522"/>
                <a:ext cx="8566989" cy="4400036"/>
              </a:xfrm>
              <a:blipFill rotWithShape="0">
                <a:blip r:embed="rId2"/>
                <a:stretch>
                  <a:fillRect l="-427" t="-693" r="-427" b="-4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8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1 4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olo 23"/>
          <p:cNvSpPr txBox="1">
            <a:spLocks/>
          </p:cNvSpPr>
          <p:nvPr/>
        </p:nvSpPr>
        <p:spPr>
          <a:xfrm>
            <a:off x="645035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– Introduzione al corso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33" name="Segnaposto contenuto 2"/>
          <p:cNvSpPr>
            <a:spLocks noGrp="1"/>
          </p:cNvSpPr>
          <p:nvPr>
            <p:ph idx="4294967295"/>
          </p:nvPr>
        </p:nvSpPr>
        <p:spPr>
          <a:xfrm>
            <a:off x="374494" y="731522"/>
            <a:ext cx="8566989" cy="4508011"/>
          </a:xfrm>
        </p:spPr>
        <p:txBody>
          <a:bodyPr>
            <a:noAutofit/>
          </a:bodyPr>
          <a:lstStyle/>
          <a:p>
            <a:pPr marL="268288" indent="-268288" algn="just">
              <a:spcBef>
                <a:spcPts val="1800"/>
              </a:spcBef>
              <a:buClr>
                <a:srgbClr val="008EC4"/>
              </a:buClr>
            </a:pPr>
            <a:r>
              <a:rPr lang="it-IT" sz="200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Il corso si propone di fornire agli allievi le conoscenze di base relative alla </a:t>
            </a:r>
            <a:r>
              <a:rPr lang="it-IT" sz="2000" b="1">
                <a:solidFill>
                  <a:srgbClr val="007033"/>
                </a:solidFill>
                <a:latin typeface="Calibri Light" panose="020F0302020204030204" pitchFamily="34" charset="0"/>
                <a:cs typeface="Arial" pitchFamily="34" charset="0"/>
              </a:rPr>
              <a:t>elaborazione</a:t>
            </a:r>
            <a:r>
              <a:rPr lang="it-IT" sz="2000">
                <a:solidFill>
                  <a:srgbClr val="007033"/>
                </a:solidFill>
                <a:latin typeface="Calibri Light" panose="020F0302020204030204" pitchFamily="34" charset="0"/>
                <a:cs typeface="Arial" pitchFamily="34" charset="0"/>
              </a:rPr>
              <a:t> </a:t>
            </a:r>
            <a:r>
              <a:rPr lang="it-IT" sz="200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, alla </a:t>
            </a:r>
            <a:r>
              <a:rPr lang="it-IT" sz="2000" b="1">
                <a:solidFill>
                  <a:srgbClr val="FF0000"/>
                </a:solidFill>
                <a:latin typeface="Calibri Light" panose="020F0302020204030204" pitchFamily="34" charset="0"/>
                <a:cs typeface="Arial" pitchFamily="34" charset="0"/>
              </a:rPr>
              <a:t>analisi</a:t>
            </a:r>
            <a:r>
              <a:rPr lang="it-IT" sz="200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ed alla </a:t>
            </a:r>
            <a:r>
              <a:rPr lang="it-IT" sz="2000" b="1">
                <a:solidFill>
                  <a:srgbClr val="0070C0"/>
                </a:solidFill>
                <a:latin typeface="Calibri Light" panose="020F0302020204030204" pitchFamily="34" charset="0"/>
                <a:cs typeface="Arial" pitchFamily="34" charset="0"/>
              </a:rPr>
              <a:t>interpretazione</a:t>
            </a:r>
            <a:r>
              <a:rPr lang="it-IT" sz="200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 di </a:t>
            </a:r>
            <a:r>
              <a:rPr lang="it-IT" sz="2000" b="1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immagini digitali</a:t>
            </a:r>
            <a:r>
              <a:rPr lang="it-IT" sz="2000">
                <a:solidFill>
                  <a:prstClr val="black"/>
                </a:solidFill>
                <a:latin typeface="Calibri Light" panose="020F0302020204030204" pitchFamily="34" charset="0"/>
                <a:cs typeface="Arial" pitchFamily="34" charset="0"/>
              </a:rPr>
              <a:t>.</a:t>
            </a:r>
          </a:p>
          <a:p>
            <a:pPr marL="268288" indent="-268288" algn="just">
              <a:spcBef>
                <a:spcPts val="1800"/>
              </a:spcBef>
              <a:buClr>
                <a:srgbClr val="008EC4"/>
              </a:buClr>
            </a:pPr>
            <a:endParaRPr lang="en-US" sz="1800">
              <a:solidFill>
                <a:prstClr val="black"/>
              </a:solidFill>
              <a:latin typeface="Calibri Light" panose="020F0302020204030204" pitchFamily="34" charset="0"/>
              <a:cs typeface="Arial" pitchFamily="34" charset="0"/>
            </a:endParaRPr>
          </a:p>
        </p:txBody>
      </p:sp>
      <p:sp>
        <p:nvSpPr>
          <p:cNvPr id="34" name="Rettangolo 33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2/19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Contesto ed obiettivi del corso</a:t>
            </a:r>
            <a:endParaRPr lang="en-US" sz="2000" b="1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3980483" y="1100474"/>
            <a:ext cx="1622518" cy="304881"/>
          </a:xfrm>
          <a:prstGeom prst="roundRect">
            <a:avLst>
              <a:gd name="adj" fmla="val 5483"/>
            </a:avLst>
          </a:prstGeom>
          <a:solidFill>
            <a:schemeClr val="accent1">
              <a:alpha val="14000"/>
            </a:schemeClr>
          </a:solidFill>
          <a:ln w="9525">
            <a:solidFill>
              <a:schemeClr val="accent1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>
          <a:xfrm>
            <a:off x="2595426" y="1100474"/>
            <a:ext cx="681687" cy="304881"/>
          </a:xfrm>
          <a:prstGeom prst="roundRect">
            <a:avLst>
              <a:gd name="adj" fmla="val 5483"/>
            </a:avLst>
          </a:prstGeom>
          <a:solidFill>
            <a:srgbClr val="FF0000">
              <a:alpha val="14000"/>
            </a:srgbClr>
          </a:solidFill>
          <a:ln w="9525">
            <a:solidFill>
              <a:srgbClr val="C00000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>
          <a:xfrm>
            <a:off x="711294" y="1100474"/>
            <a:ext cx="1381395" cy="304881"/>
          </a:xfrm>
          <a:prstGeom prst="roundRect">
            <a:avLst>
              <a:gd name="adj" fmla="val 5483"/>
            </a:avLst>
          </a:prstGeom>
          <a:solidFill>
            <a:srgbClr val="00B050">
              <a:alpha val="14000"/>
            </a:srgbClr>
          </a:solidFill>
          <a:ln w="9525">
            <a:solidFill>
              <a:srgbClr val="00B050"/>
            </a:solidFill>
            <a:prstDash val="solid"/>
          </a:ln>
          <a:effectLst/>
        </p:spPr>
        <p:txBody>
          <a:bodyPr vert="horz" lIns="0" tIns="0" rIns="0" bIns="0" anchor="ctr" anchorCtr="0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8EC4"/>
              </a:buClr>
              <a:buNone/>
            </a:pPr>
            <a:endParaRPr lang="en-US" sz="1400">
              <a:solidFill>
                <a:schemeClr val="bg1"/>
              </a:solidFill>
              <a:latin typeface="+mj-lt"/>
              <a:ea typeface="CMU Sans Serif" pitchFamily="50" charset="0"/>
              <a:cs typeface="CMU Sans Serif" pitchFamily="50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7" y="1820714"/>
            <a:ext cx="5182903" cy="2478491"/>
          </a:xfrm>
          <a:prstGeom prst="rect">
            <a:avLst/>
          </a:prstGeom>
        </p:spPr>
      </p:pic>
      <p:cxnSp>
        <p:nvCxnSpPr>
          <p:cNvPr id="17" name="Connettore 1 16"/>
          <p:cNvCxnSpPr/>
          <p:nvPr/>
        </p:nvCxnSpPr>
        <p:spPr>
          <a:xfrm>
            <a:off x="3668751" y="3301196"/>
            <a:ext cx="5062654" cy="1890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/>
          <p:cNvCxnSpPr/>
          <p:nvPr/>
        </p:nvCxnSpPr>
        <p:spPr>
          <a:xfrm>
            <a:off x="3211553" y="3568513"/>
            <a:ext cx="2497873" cy="16011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Segnaposto contenuto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77" y="3469020"/>
            <a:ext cx="3055291" cy="1727415"/>
          </a:xfrm>
          <a:prstGeom prst="rect">
            <a:avLst/>
          </a:prstGeom>
        </p:spPr>
      </p:pic>
      <p:cxnSp>
        <p:nvCxnSpPr>
          <p:cNvPr id="21" name="Connettore 4 20"/>
          <p:cNvCxnSpPr/>
          <p:nvPr/>
        </p:nvCxnSpPr>
        <p:spPr>
          <a:xfrm>
            <a:off x="6143048" y="1415678"/>
            <a:ext cx="0" cy="1895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taglia singolo angolo rettangolo 108"/>
          <p:cNvSpPr/>
          <p:nvPr/>
        </p:nvSpPr>
        <p:spPr>
          <a:xfrm>
            <a:off x="6247379" y="1888221"/>
            <a:ext cx="2506189" cy="928625"/>
          </a:xfrm>
          <a:prstGeom prst="snip1Rect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just">
              <a:spcAft>
                <a:spcPts val="600"/>
              </a:spcAft>
            </a:pPr>
            <a:r>
              <a:rPr lang="en-US" sz="1600">
                <a:latin typeface="Calibri Light" panose="020F0302020204030204" pitchFamily="34" charset="0"/>
              </a:rPr>
              <a:t>Matrice di punti (detti </a:t>
            </a:r>
            <a:r>
              <a:rPr 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pixel</a:t>
            </a:r>
            <a:r>
              <a:rPr lang="en-US" sz="1600">
                <a:latin typeface="Calibri Light" panose="020F0302020204030204" pitchFamily="34" charset="0"/>
              </a:rPr>
              <a:t>) codificati tramite uno o più valori numerici.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6143050" y="1505423"/>
            <a:ext cx="176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>
                <a:latin typeface="Calibri Light" panose="020F0302020204030204" pitchFamily="34" charset="0"/>
              </a:rPr>
              <a:t>(bitmap o raster)</a:t>
            </a:r>
          </a:p>
        </p:txBody>
      </p:sp>
    </p:spTree>
    <p:extLst>
      <p:ext uri="{BB962C8B-B14F-4D97-AF65-F5344CB8AC3E}">
        <p14:creationId xmlns:p14="http://schemas.microsoft.com/office/powerpoint/2010/main" val="32904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Esempio: il telescopio Hubble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4823459" y="731522"/>
            <a:ext cx="4118021" cy="4204503"/>
          </a:xfrm>
        </p:spPr>
        <p:txBody>
          <a:bodyPr anchor="ctr" anchorCtr="0">
            <a:normAutofit/>
          </a:bodyPr>
          <a:lstStyle/>
          <a:p>
            <a:pPr algn="just"/>
            <a:r>
              <a:rPr lang="it-IT" dirty="0" smtClean="0"/>
              <a:t>Lanciato </a:t>
            </a:r>
            <a:r>
              <a:rPr lang="it-IT" dirty="0"/>
              <a:t>nel </a:t>
            </a:r>
            <a:r>
              <a:rPr lang="it-IT" dirty="0" smtClean="0"/>
              <a:t>1990 per </a:t>
            </a:r>
            <a:r>
              <a:rPr lang="it-IT" dirty="0"/>
              <a:t>acquisire </a:t>
            </a:r>
            <a:r>
              <a:rPr lang="it-IT" dirty="0" smtClean="0"/>
              <a:t>immagini di oggetti </a:t>
            </a:r>
            <a:r>
              <a:rPr lang="it-IT" dirty="0"/>
              <a:t>“molto distanti”</a:t>
            </a:r>
          </a:p>
          <a:p>
            <a:pPr algn="just"/>
            <a:endParaRPr lang="it-IT" dirty="0" smtClean="0"/>
          </a:p>
          <a:p>
            <a:pPr algn="just"/>
            <a:r>
              <a:rPr lang="it-IT" dirty="0" smtClean="0"/>
              <a:t>Sfortunatamente, uno </a:t>
            </a:r>
            <a:r>
              <a:rPr lang="it-IT" dirty="0"/>
              <a:t>specchio non funzionava </a:t>
            </a:r>
            <a:r>
              <a:rPr lang="it-IT" dirty="0" smtClean="0"/>
              <a:t>in modo </a:t>
            </a:r>
            <a:r>
              <a:rPr lang="it-IT" dirty="0"/>
              <a:t>corretto rendendo </a:t>
            </a:r>
            <a:r>
              <a:rPr lang="it-IT" dirty="0" smtClean="0"/>
              <a:t>le immagini inutilizzabili</a:t>
            </a:r>
            <a:endParaRPr lang="it-IT" dirty="0"/>
          </a:p>
          <a:p>
            <a:pPr algn="just"/>
            <a:endParaRPr lang="it-IT" dirty="0" smtClean="0"/>
          </a:p>
          <a:p>
            <a:pPr algn="just"/>
            <a:r>
              <a:rPr lang="it-IT" dirty="0" smtClean="0"/>
              <a:t>Utilizzo di tecniche di Image Processing per risolvere il </a:t>
            </a:r>
            <a:r>
              <a:rPr lang="it-IT" dirty="0"/>
              <a:t>problema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61" y="1087004"/>
            <a:ext cx="2376541" cy="190562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b="4096"/>
          <a:stretch/>
        </p:blipFill>
        <p:spPr>
          <a:xfrm>
            <a:off x="156382" y="3269026"/>
            <a:ext cx="4352101" cy="1666999"/>
          </a:xfrm>
          <a:prstGeom prst="rect">
            <a:avLst/>
          </a:prstGeom>
        </p:spPr>
      </p:pic>
      <p:sp>
        <p:nvSpPr>
          <p:cNvPr id="6" name="Freccia a destra 5"/>
          <p:cNvSpPr/>
          <p:nvPr/>
        </p:nvSpPr>
        <p:spPr>
          <a:xfrm>
            <a:off x="2057400" y="4046220"/>
            <a:ext cx="449580" cy="281940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9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1 4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olo 23"/>
          <p:cNvSpPr txBox="1">
            <a:spLocks/>
          </p:cNvSpPr>
          <p:nvPr/>
        </p:nvSpPr>
        <p:spPr>
          <a:xfrm>
            <a:off x="645035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– Introduzione al corso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34" name="Rettangolo 33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4/19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Elaborazione di immagini: esempio</a:t>
            </a:r>
            <a:endParaRPr lang="en-US" sz="2000" b="1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pic>
        <p:nvPicPr>
          <p:cNvPr id="22" name="Segnaposto contenuto 4"/>
          <p:cNvPicPr>
            <a:picLocks noGrp="1" noChangeAspect="1"/>
          </p:cNvPicPr>
          <p:nvPr>
            <p:ph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" y="818247"/>
            <a:ext cx="4197403" cy="2382964"/>
          </a:xfrm>
        </p:spPr>
      </p:pic>
      <p:pic>
        <p:nvPicPr>
          <p:cNvPr id="25" name="Segnaposto contenut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85" y="818247"/>
            <a:ext cx="4208990" cy="2382964"/>
          </a:xfrm>
          <a:prstGeom prst="rect">
            <a:avLst/>
          </a:prstGeom>
        </p:spPr>
      </p:pic>
      <p:sp>
        <p:nvSpPr>
          <p:cNvPr id="26" name="Ritaglia singolo angolo rettangolo 108"/>
          <p:cNvSpPr/>
          <p:nvPr/>
        </p:nvSpPr>
        <p:spPr>
          <a:xfrm>
            <a:off x="254575" y="3275056"/>
            <a:ext cx="4197403" cy="310092"/>
          </a:xfrm>
          <a:prstGeom prst="snip1Rect">
            <a:avLst>
              <a:gd name="adj" fmla="val 0"/>
            </a:avLst>
          </a:prstGeom>
          <a:solidFill>
            <a:srgbClr val="00A249">
              <a:alpha val="19000"/>
            </a:srgbClr>
          </a:solidFill>
          <a:ln w="3175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rgbClr val="007033"/>
                </a:solidFill>
                <a:latin typeface="Calibri Light" panose="020F0302020204030204" pitchFamily="34" charset="0"/>
              </a:rPr>
              <a:t>Immagine di immunofluorescenza indiretta</a:t>
            </a:r>
          </a:p>
        </p:txBody>
      </p:sp>
      <p:sp>
        <p:nvSpPr>
          <p:cNvPr id="27" name="Ritaglia singolo angolo rettangolo 108"/>
          <p:cNvSpPr/>
          <p:nvPr/>
        </p:nvSpPr>
        <p:spPr>
          <a:xfrm>
            <a:off x="4688887" y="3273862"/>
            <a:ext cx="4197403" cy="310092"/>
          </a:xfrm>
          <a:prstGeom prst="snip1Rect">
            <a:avLst>
              <a:gd name="adj" fmla="val 0"/>
            </a:avLst>
          </a:prstGeom>
          <a:solidFill>
            <a:srgbClr val="00A249">
              <a:alpha val="19000"/>
            </a:srgbClr>
          </a:solidFill>
          <a:ln w="3175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rgbClr val="007033"/>
                </a:solidFill>
                <a:latin typeface="Calibri Light" panose="020F0302020204030204" pitchFamily="34" charset="0"/>
              </a:rPr>
              <a:t>Immagine elaborata</a:t>
            </a:r>
          </a:p>
        </p:txBody>
      </p:sp>
      <p:pic>
        <p:nvPicPr>
          <p:cNvPr id="28" name="Segnaposto contenuto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209" y="4017912"/>
            <a:ext cx="1654130" cy="937520"/>
          </a:xfrm>
          <a:prstGeom prst="rect">
            <a:avLst/>
          </a:prstGeom>
        </p:spPr>
      </p:pic>
      <p:pic>
        <p:nvPicPr>
          <p:cNvPr id="29" name="Segnaposto contenuto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280" y="4008116"/>
            <a:ext cx="1657722" cy="937520"/>
          </a:xfrm>
          <a:prstGeom prst="rect">
            <a:avLst/>
          </a:prstGeom>
        </p:spPr>
      </p:pic>
      <p:sp>
        <p:nvSpPr>
          <p:cNvPr id="31" name="Ritaglia singolo angolo rettangolo 108"/>
          <p:cNvSpPr/>
          <p:nvPr/>
        </p:nvSpPr>
        <p:spPr>
          <a:xfrm>
            <a:off x="1526210" y="5006412"/>
            <a:ext cx="6182792" cy="255295"/>
          </a:xfrm>
          <a:prstGeom prst="snip1Rect">
            <a:avLst>
              <a:gd name="adj" fmla="val 0"/>
            </a:avLst>
          </a:prstGeom>
          <a:solidFill>
            <a:srgbClr val="00A249">
              <a:alpha val="19000"/>
            </a:srgbClr>
          </a:solidFill>
          <a:ln w="3175">
            <a:solidFill>
              <a:srgbClr val="007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rgbClr val="007033"/>
                </a:solidFill>
                <a:latin typeface="Calibri Light" panose="020F0302020204030204" pitchFamily="34" charset="0"/>
              </a:rPr>
              <a:t>Immagini intermedie</a:t>
            </a:r>
          </a:p>
        </p:txBody>
      </p:sp>
      <p:cxnSp>
        <p:nvCxnSpPr>
          <p:cNvPr id="32" name="Connettore 4 20"/>
          <p:cNvCxnSpPr>
            <a:stCxn id="26" idx="1"/>
            <a:endCxn id="28" idx="0"/>
          </p:cNvCxnSpPr>
          <p:nvPr/>
        </p:nvCxnSpPr>
        <p:spPr>
          <a:xfrm flipH="1">
            <a:off x="2353276" y="3585148"/>
            <a:ext cx="1" cy="432764"/>
          </a:xfrm>
          <a:prstGeom prst="straightConnector1">
            <a:avLst/>
          </a:prstGeom>
          <a:ln>
            <a:solidFill>
              <a:srgbClr val="007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4 20"/>
          <p:cNvCxnSpPr>
            <a:stCxn id="28" idx="3"/>
            <a:endCxn id="29" idx="1"/>
          </p:cNvCxnSpPr>
          <p:nvPr/>
        </p:nvCxnSpPr>
        <p:spPr>
          <a:xfrm flipV="1">
            <a:off x="3180341" y="4476876"/>
            <a:ext cx="2870941" cy="0"/>
          </a:xfrm>
          <a:prstGeom prst="straightConnector1">
            <a:avLst/>
          </a:prstGeom>
          <a:ln>
            <a:solidFill>
              <a:srgbClr val="007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4 20"/>
          <p:cNvCxnSpPr/>
          <p:nvPr/>
        </p:nvCxnSpPr>
        <p:spPr>
          <a:xfrm flipV="1">
            <a:off x="6880141" y="3606219"/>
            <a:ext cx="0" cy="389625"/>
          </a:xfrm>
          <a:prstGeom prst="straightConnector1">
            <a:avLst/>
          </a:prstGeom>
          <a:ln>
            <a:solidFill>
              <a:srgbClr val="0070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/>
          <p:cNvSpPr txBox="1"/>
          <p:nvPr/>
        </p:nvSpPr>
        <p:spPr>
          <a:xfrm>
            <a:off x="2378277" y="3609440"/>
            <a:ext cx="154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>
                <a:latin typeface="Calibri Light" panose="020F0302020204030204" pitchFamily="34" charset="0"/>
              </a:rPr>
              <a:t>equalizzazione</a:t>
            </a:r>
          </a:p>
        </p:txBody>
      </p:sp>
      <p:sp>
        <p:nvSpPr>
          <p:cNvPr id="39" name="CasellaDiTesto 38"/>
          <p:cNvSpPr txBox="1"/>
          <p:nvPr/>
        </p:nvSpPr>
        <p:spPr>
          <a:xfrm>
            <a:off x="3798873" y="4117340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>
                <a:latin typeface="Calibri Light" panose="020F0302020204030204" pitchFamily="34" charset="0"/>
              </a:rPr>
              <a:t>binarizzazione</a:t>
            </a:r>
          </a:p>
        </p:txBody>
      </p:sp>
      <p:sp>
        <p:nvSpPr>
          <p:cNvPr id="40" name="CasellaDiTesto 39"/>
          <p:cNvSpPr txBox="1"/>
          <p:nvPr/>
        </p:nvSpPr>
        <p:spPr>
          <a:xfrm>
            <a:off x="6937201" y="361849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>
                <a:latin typeface="Calibri Light" panose="020F0302020204030204" pitchFamily="34" charset="0"/>
              </a:rPr>
              <a:t>filtraggio</a:t>
            </a:r>
          </a:p>
        </p:txBody>
      </p:sp>
    </p:spTree>
    <p:extLst>
      <p:ext uri="{BB962C8B-B14F-4D97-AF65-F5344CB8AC3E}">
        <p14:creationId xmlns:p14="http://schemas.microsoft.com/office/powerpoint/2010/main" val="332718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1 4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olo 23"/>
          <p:cNvSpPr txBox="1">
            <a:spLocks/>
          </p:cNvSpPr>
          <p:nvPr/>
        </p:nvSpPr>
        <p:spPr>
          <a:xfrm>
            <a:off x="645035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– Introduzione al corso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34" name="Rettangolo 33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5/19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Analisi di immagini: esempio</a:t>
            </a:r>
            <a:endParaRPr lang="en-US" sz="2000" b="1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pic>
        <p:nvPicPr>
          <p:cNvPr id="25" name="Segnaposto contenut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3" y="1573088"/>
            <a:ext cx="4208990" cy="2382964"/>
          </a:xfrm>
          <a:prstGeom prst="rect">
            <a:avLst/>
          </a:prstGeom>
        </p:spPr>
      </p:pic>
      <p:sp>
        <p:nvSpPr>
          <p:cNvPr id="27" name="Ritaglia singolo angolo rettangolo 108"/>
          <p:cNvSpPr/>
          <p:nvPr/>
        </p:nvSpPr>
        <p:spPr>
          <a:xfrm>
            <a:off x="645035" y="4028702"/>
            <a:ext cx="4197403" cy="310092"/>
          </a:xfrm>
          <a:prstGeom prst="snip1Rect">
            <a:avLst>
              <a:gd name="adj" fmla="val 0"/>
            </a:avLst>
          </a:prstGeom>
          <a:solidFill>
            <a:srgbClr val="FF0000">
              <a:alpha val="25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rgbClr val="C00000"/>
                </a:solidFill>
                <a:latin typeface="Calibri Light" panose="020F0302020204030204" pitchFamily="34" charset="0"/>
              </a:rPr>
              <a:t>Immagine</a:t>
            </a:r>
          </a:p>
        </p:txBody>
      </p:sp>
      <p:sp>
        <p:nvSpPr>
          <p:cNvPr id="3" name="Figura a mano libera 2"/>
          <p:cNvSpPr/>
          <p:nvPr/>
        </p:nvSpPr>
        <p:spPr>
          <a:xfrm>
            <a:off x="2992120" y="2656840"/>
            <a:ext cx="317500" cy="279400"/>
          </a:xfrm>
          <a:custGeom>
            <a:avLst/>
            <a:gdLst>
              <a:gd name="connsiteX0" fmla="*/ 0 w 317500"/>
              <a:gd name="connsiteY0" fmla="*/ 38100 h 279400"/>
              <a:gd name="connsiteX1" fmla="*/ 38100 w 317500"/>
              <a:gd name="connsiteY1" fmla="*/ 0 h 279400"/>
              <a:gd name="connsiteX2" fmla="*/ 78740 w 317500"/>
              <a:gd name="connsiteY2" fmla="*/ 0 h 279400"/>
              <a:gd name="connsiteX3" fmla="*/ 165100 w 317500"/>
              <a:gd name="connsiteY3" fmla="*/ 38100 h 279400"/>
              <a:gd name="connsiteX4" fmla="*/ 294640 w 317500"/>
              <a:gd name="connsiteY4" fmla="*/ 127000 h 279400"/>
              <a:gd name="connsiteX5" fmla="*/ 317500 w 317500"/>
              <a:gd name="connsiteY5" fmla="*/ 187960 h 279400"/>
              <a:gd name="connsiteX6" fmla="*/ 314960 w 317500"/>
              <a:gd name="connsiteY6" fmla="*/ 231140 h 279400"/>
              <a:gd name="connsiteX7" fmla="*/ 251460 w 317500"/>
              <a:gd name="connsiteY7" fmla="*/ 269240 h 279400"/>
              <a:gd name="connsiteX8" fmla="*/ 177800 w 317500"/>
              <a:gd name="connsiteY8" fmla="*/ 279400 h 279400"/>
              <a:gd name="connsiteX9" fmla="*/ 76200 w 317500"/>
              <a:gd name="connsiteY9" fmla="*/ 213360 h 279400"/>
              <a:gd name="connsiteX10" fmla="*/ 20320 w 317500"/>
              <a:gd name="connsiteY10" fmla="*/ 162560 h 279400"/>
              <a:gd name="connsiteX11" fmla="*/ 0 w 317500"/>
              <a:gd name="connsiteY11" fmla="*/ 3810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7500" h="279400">
                <a:moveTo>
                  <a:pt x="0" y="38100"/>
                </a:moveTo>
                <a:lnTo>
                  <a:pt x="38100" y="0"/>
                </a:lnTo>
                <a:lnTo>
                  <a:pt x="78740" y="0"/>
                </a:lnTo>
                <a:lnTo>
                  <a:pt x="165100" y="38100"/>
                </a:lnTo>
                <a:lnTo>
                  <a:pt x="294640" y="127000"/>
                </a:lnTo>
                <a:lnTo>
                  <a:pt x="317500" y="187960"/>
                </a:lnTo>
                <a:lnTo>
                  <a:pt x="314960" y="231140"/>
                </a:lnTo>
                <a:lnTo>
                  <a:pt x="251460" y="269240"/>
                </a:lnTo>
                <a:lnTo>
                  <a:pt x="177800" y="279400"/>
                </a:lnTo>
                <a:lnTo>
                  <a:pt x="76200" y="213360"/>
                </a:lnTo>
                <a:lnTo>
                  <a:pt x="20320" y="162560"/>
                </a:lnTo>
                <a:lnTo>
                  <a:pt x="0" y="3810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Figura a mano libera 3"/>
          <p:cNvSpPr/>
          <p:nvPr/>
        </p:nvSpPr>
        <p:spPr>
          <a:xfrm>
            <a:off x="3667760" y="2766060"/>
            <a:ext cx="269240" cy="340360"/>
          </a:xfrm>
          <a:custGeom>
            <a:avLst/>
            <a:gdLst>
              <a:gd name="connsiteX0" fmla="*/ 165100 w 269240"/>
              <a:gd name="connsiteY0" fmla="*/ 0 h 340360"/>
              <a:gd name="connsiteX1" fmla="*/ 134620 w 269240"/>
              <a:gd name="connsiteY1" fmla="*/ 40640 h 340360"/>
              <a:gd name="connsiteX2" fmla="*/ 91440 w 269240"/>
              <a:gd name="connsiteY2" fmla="*/ 81280 h 340360"/>
              <a:gd name="connsiteX3" fmla="*/ 25400 w 269240"/>
              <a:gd name="connsiteY3" fmla="*/ 147320 h 340360"/>
              <a:gd name="connsiteX4" fmla="*/ 0 w 269240"/>
              <a:gd name="connsiteY4" fmla="*/ 215900 h 340360"/>
              <a:gd name="connsiteX5" fmla="*/ 15240 w 269240"/>
              <a:gd name="connsiteY5" fmla="*/ 294640 h 340360"/>
              <a:gd name="connsiteX6" fmla="*/ 63500 w 269240"/>
              <a:gd name="connsiteY6" fmla="*/ 327660 h 340360"/>
              <a:gd name="connsiteX7" fmla="*/ 111760 w 269240"/>
              <a:gd name="connsiteY7" fmla="*/ 340360 h 340360"/>
              <a:gd name="connsiteX8" fmla="*/ 165100 w 269240"/>
              <a:gd name="connsiteY8" fmla="*/ 304800 h 340360"/>
              <a:gd name="connsiteX9" fmla="*/ 220980 w 269240"/>
              <a:gd name="connsiteY9" fmla="*/ 256540 h 340360"/>
              <a:gd name="connsiteX10" fmla="*/ 246380 w 269240"/>
              <a:gd name="connsiteY10" fmla="*/ 177800 h 340360"/>
              <a:gd name="connsiteX11" fmla="*/ 269240 w 269240"/>
              <a:gd name="connsiteY11" fmla="*/ 104140 h 340360"/>
              <a:gd name="connsiteX12" fmla="*/ 269240 w 269240"/>
              <a:gd name="connsiteY12" fmla="*/ 55880 h 340360"/>
              <a:gd name="connsiteX13" fmla="*/ 231140 w 269240"/>
              <a:gd name="connsiteY13" fmla="*/ 25400 h 340360"/>
              <a:gd name="connsiteX14" fmla="*/ 165100 w 269240"/>
              <a:gd name="connsiteY14" fmla="*/ 0 h 34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9240" h="340360">
                <a:moveTo>
                  <a:pt x="165100" y="0"/>
                </a:moveTo>
                <a:lnTo>
                  <a:pt x="134620" y="40640"/>
                </a:lnTo>
                <a:lnTo>
                  <a:pt x="91440" y="81280"/>
                </a:lnTo>
                <a:lnTo>
                  <a:pt x="25400" y="147320"/>
                </a:lnTo>
                <a:lnTo>
                  <a:pt x="0" y="215900"/>
                </a:lnTo>
                <a:lnTo>
                  <a:pt x="15240" y="294640"/>
                </a:lnTo>
                <a:lnTo>
                  <a:pt x="63500" y="327660"/>
                </a:lnTo>
                <a:lnTo>
                  <a:pt x="111760" y="340360"/>
                </a:lnTo>
                <a:lnTo>
                  <a:pt x="165100" y="304800"/>
                </a:lnTo>
                <a:lnTo>
                  <a:pt x="220980" y="256540"/>
                </a:lnTo>
                <a:lnTo>
                  <a:pt x="246380" y="177800"/>
                </a:lnTo>
                <a:lnTo>
                  <a:pt x="269240" y="104140"/>
                </a:lnTo>
                <a:lnTo>
                  <a:pt x="269240" y="55880"/>
                </a:lnTo>
                <a:lnTo>
                  <a:pt x="231140" y="25400"/>
                </a:lnTo>
                <a:lnTo>
                  <a:pt x="165100" y="0"/>
                </a:lnTo>
                <a:close/>
              </a:path>
            </a:pathLst>
          </a:custGeom>
          <a:solidFill>
            <a:srgbClr val="FF0000">
              <a:alpha val="4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534498"/>
              </p:ext>
            </p:extLst>
          </p:nvPr>
        </p:nvGraphicFramePr>
        <p:xfrm>
          <a:off x="5492496" y="1573086"/>
          <a:ext cx="3078480" cy="238296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26160"/>
                <a:gridCol w="924560"/>
                <a:gridCol w="1127760"/>
              </a:tblGrid>
              <a:tr h="595742">
                <a:tc>
                  <a:txBody>
                    <a:bodyPr/>
                    <a:lstStyle/>
                    <a:p>
                      <a:pPr algn="ctr"/>
                      <a:r>
                        <a:rPr lang="it-IT" sz="1600" b="0" smtClean="0">
                          <a:solidFill>
                            <a:srgbClr val="C00000"/>
                          </a:solidFill>
                          <a:latin typeface="+mj-lt"/>
                        </a:rPr>
                        <a:t>oggetto</a:t>
                      </a:r>
                      <a:endParaRPr lang="it-IT" sz="1600" b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smtClean="0">
                          <a:solidFill>
                            <a:srgbClr val="C00000"/>
                          </a:solidFill>
                          <a:latin typeface="+mj-lt"/>
                        </a:rPr>
                        <a:t>area</a:t>
                      </a:r>
                      <a:endParaRPr lang="it-IT" sz="1600" b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0" smtClean="0">
                          <a:solidFill>
                            <a:srgbClr val="C00000"/>
                          </a:solidFill>
                          <a:latin typeface="+mj-lt"/>
                        </a:rPr>
                        <a:t>perimetro</a:t>
                      </a:r>
                      <a:endParaRPr lang="it-IT" sz="1600" b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BF"/>
                    </a:solidFill>
                  </a:tcPr>
                </a:tc>
              </a:tr>
              <a:tr h="595742">
                <a:tc>
                  <a:txBody>
                    <a:bodyPr/>
                    <a:lstStyle/>
                    <a:p>
                      <a:pPr algn="ctr"/>
                      <a:r>
                        <a:rPr lang="it-IT" sz="1600" smtClean="0">
                          <a:latin typeface="+mj-lt"/>
                        </a:rPr>
                        <a:t>1</a:t>
                      </a:r>
                      <a:endParaRPr lang="it-IT" sz="160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smtClean="0">
                          <a:latin typeface="+mj-lt"/>
                        </a:rPr>
                        <a:t>956</a:t>
                      </a:r>
                      <a:endParaRPr lang="it-IT" sz="160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smtClean="0">
                          <a:latin typeface="+mj-lt"/>
                        </a:rPr>
                        <a:t>197.9</a:t>
                      </a:r>
                      <a:endParaRPr lang="it-IT" sz="160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95742">
                <a:tc>
                  <a:txBody>
                    <a:bodyPr/>
                    <a:lstStyle/>
                    <a:p>
                      <a:pPr algn="ctr"/>
                      <a:r>
                        <a:rPr lang="it-IT" sz="1600" smtClean="0">
                          <a:latin typeface="+mj-lt"/>
                        </a:rPr>
                        <a:t>2</a:t>
                      </a:r>
                      <a:endParaRPr lang="it-IT" sz="160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smtClean="0">
                          <a:latin typeface="+mj-lt"/>
                        </a:rPr>
                        <a:t>952</a:t>
                      </a:r>
                      <a:endParaRPr lang="it-IT" sz="160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smtClean="0">
                          <a:latin typeface="+mj-lt"/>
                        </a:rPr>
                        <a:t>195.2</a:t>
                      </a:r>
                      <a:endParaRPr lang="it-IT" sz="160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95742">
                <a:tc>
                  <a:txBody>
                    <a:bodyPr/>
                    <a:lstStyle/>
                    <a:p>
                      <a:pPr algn="ctr"/>
                      <a:r>
                        <a:rPr lang="it-IT" sz="1600" smtClean="0">
                          <a:latin typeface="+mj-lt"/>
                        </a:rPr>
                        <a:t>…</a:t>
                      </a:r>
                      <a:endParaRPr lang="it-IT" sz="160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60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600">
                        <a:latin typeface="+mj-lt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0" name="Connettore 2 9"/>
          <p:cNvCxnSpPr/>
          <p:nvPr/>
        </p:nvCxnSpPr>
        <p:spPr>
          <a:xfrm flipV="1">
            <a:off x="3157220" y="2535936"/>
            <a:ext cx="2652268" cy="1706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>
            <a:off x="3888740" y="3040888"/>
            <a:ext cx="187807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taglia singolo angolo rettangolo 108"/>
          <p:cNvSpPr/>
          <p:nvPr/>
        </p:nvSpPr>
        <p:spPr>
          <a:xfrm>
            <a:off x="5492496" y="4028704"/>
            <a:ext cx="3078480" cy="310093"/>
          </a:xfrm>
          <a:prstGeom prst="snip1Rect">
            <a:avLst>
              <a:gd name="adj" fmla="val 0"/>
            </a:avLst>
          </a:prstGeom>
          <a:solidFill>
            <a:srgbClr val="FF0000">
              <a:alpha val="25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rgbClr val="C00000"/>
                </a:solidFill>
                <a:latin typeface="Calibri Light" panose="020F0302020204030204" pitchFamily="34" charset="0"/>
              </a:rPr>
              <a:t>Dati numerici</a:t>
            </a:r>
          </a:p>
        </p:txBody>
      </p:sp>
    </p:spTree>
    <p:extLst>
      <p:ext uri="{BB962C8B-B14F-4D97-AF65-F5344CB8AC3E}">
        <p14:creationId xmlns:p14="http://schemas.microsoft.com/office/powerpoint/2010/main" val="18757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1 4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olo 23"/>
          <p:cNvSpPr txBox="1">
            <a:spLocks/>
          </p:cNvSpPr>
          <p:nvPr/>
        </p:nvSpPr>
        <p:spPr>
          <a:xfrm>
            <a:off x="645035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– Introduzione al corso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34" name="Rettangolo 33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6/19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Interpretazione di immagini: esempio</a:t>
            </a:r>
            <a:endParaRPr lang="en-US" sz="2000" b="1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pic>
        <p:nvPicPr>
          <p:cNvPr id="25" name="Segnaposto contenut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33" y="1573088"/>
            <a:ext cx="4208990" cy="2382964"/>
          </a:xfrm>
          <a:prstGeom prst="rect">
            <a:avLst/>
          </a:prstGeom>
        </p:spPr>
      </p:pic>
      <p:sp>
        <p:nvSpPr>
          <p:cNvPr id="27" name="Ritaglia singolo angolo rettangolo 108"/>
          <p:cNvSpPr/>
          <p:nvPr/>
        </p:nvSpPr>
        <p:spPr>
          <a:xfrm>
            <a:off x="645035" y="4028702"/>
            <a:ext cx="4197403" cy="310092"/>
          </a:xfrm>
          <a:prstGeom prst="snip1Rect">
            <a:avLst>
              <a:gd name="adj" fmla="val 0"/>
            </a:avLst>
          </a:prstGeom>
          <a:solidFill>
            <a:schemeClr val="accent1">
              <a:alpha val="25000"/>
            </a:schemeClr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rgbClr val="002060"/>
                </a:solidFill>
                <a:latin typeface="Calibri Light" panose="020F0302020204030204" pitchFamily="34" charset="0"/>
              </a:rPr>
              <a:t>Immagine</a:t>
            </a:r>
          </a:p>
        </p:txBody>
      </p:sp>
      <p:sp>
        <p:nvSpPr>
          <p:cNvPr id="3" name="Figura a mano libera 2"/>
          <p:cNvSpPr/>
          <p:nvPr/>
        </p:nvSpPr>
        <p:spPr>
          <a:xfrm>
            <a:off x="2992120" y="2656840"/>
            <a:ext cx="317500" cy="279400"/>
          </a:xfrm>
          <a:custGeom>
            <a:avLst/>
            <a:gdLst>
              <a:gd name="connsiteX0" fmla="*/ 0 w 317500"/>
              <a:gd name="connsiteY0" fmla="*/ 38100 h 279400"/>
              <a:gd name="connsiteX1" fmla="*/ 38100 w 317500"/>
              <a:gd name="connsiteY1" fmla="*/ 0 h 279400"/>
              <a:gd name="connsiteX2" fmla="*/ 78740 w 317500"/>
              <a:gd name="connsiteY2" fmla="*/ 0 h 279400"/>
              <a:gd name="connsiteX3" fmla="*/ 165100 w 317500"/>
              <a:gd name="connsiteY3" fmla="*/ 38100 h 279400"/>
              <a:gd name="connsiteX4" fmla="*/ 294640 w 317500"/>
              <a:gd name="connsiteY4" fmla="*/ 127000 h 279400"/>
              <a:gd name="connsiteX5" fmla="*/ 317500 w 317500"/>
              <a:gd name="connsiteY5" fmla="*/ 187960 h 279400"/>
              <a:gd name="connsiteX6" fmla="*/ 314960 w 317500"/>
              <a:gd name="connsiteY6" fmla="*/ 231140 h 279400"/>
              <a:gd name="connsiteX7" fmla="*/ 251460 w 317500"/>
              <a:gd name="connsiteY7" fmla="*/ 269240 h 279400"/>
              <a:gd name="connsiteX8" fmla="*/ 177800 w 317500"/>
              <a:gd name="connsiteY8" fmla="*/ 279400 h 279400"/>
              <a:gd name="connsiteX9" fmla="*/ 76200 w 317500"/>
              <a:gd name="connsiteY9" fmla="*/ 213360 h 279400"/>
              <a:gd name="connsiteX10" fmla="*/ 20320 w 317500"/>
              <a:gd name="connsiteY10" fmla="*/ 162560 h 279400"/>
              <a:gd name="connsiteX11" fmla="*/ 0 w 317500"/>
              <a:gd name="connsiteY11" fmla="*/ 3810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7500" h="279400">
                <a:moveTo>
                  <a:pt x="0" y="38100"/>
                </a:moveTo>
                <a:lnTo>
                  <a:pt x="38100" y="0"/>
                </a:lnTo>
                <a:lnTo>
                  <a:pt x="78740" y="0"/>
                </a:lnTo>
                <a:lnTo>
                  <a:pt x="165100" y="38100"/>
                </a:lnTo>
                <a:lnTo>
                  <a:pt x="294640" y="127000"/>
                </a:lnTo>
                <a:lnTo>
                  <a:pt x="317500" y="187960"/>
                </a:lnTo>
                <a:lnTo>
                  <a:pt x="314960" y="231140"/>
                </a:lnTo>
                <a:lnTo>
                  <a:pt x="251460" y="269240"/>
                </a:lnTo>
                <a:lnTo>
                  <a:pt x="177800" y="279400"/>
                </a:lnTo>
                <a:lnTo>
                  <a:pt x="76200" y="213360"/>
                </a:lnTo>
                <a:lnTo>
                  <a:pt x="20320" y="162560"/>
                </a:lnTo>
                <a:lnTo>
                  <a:pt x="0" y="3810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/>
          <p:cNvCxnSpPr/>
          <p:nvPr/>
        </p:nvCxnSpPr>
        <p:spPr>
          <a:xfrm>
            <a:off x="3309620" y="2855976"/>
            <a:ext cx="3121914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>
            <a:off x="4553458" y="3378200"/>
            <a:ext cx="1878076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taglia singolo angolo rettangolo 108"/>
          <p:cNvSpPr/>
          <p:nvPr/>
        </p:nvSpPr>
        <p:spPr>
          <a:xfrm>
            <a:off x="5492496" y="4028704"/>
            <a:ext cx="3078480" cy="310093"/>
          </a:xfrm>
          <a:prstGeom prst="snip1Rect">
            <a:avLst>
              <a:gd name="adj" fmla="val 0"/>
            </a:avLst>
          </a:prstGeom>
          <a:solidFill>
            <a:schemeClr val="accent1">
              <a:alpha val="25000"/>
            </a:schemeClr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44000" bIns="0" rtlCol="0" anchor="ctr" anchorCtr="0"/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rgbClr val="002060"/>
                </a:solidFill>
                <a:latin typeface="Calibri Light" panose="020F0302020204030204" pitchFamily="34" charset="0"/>
              </a:rPr>
              <a:t>Descrizione di alto livello</a:t>
            </a:r>
          </a:p>
        </p:txBody>
      </p:sp>
      <p:sp>
        <p:nvSpPr>
          <p:cNvPr id="2" name="Figura a mano libera 1"/>
          <p:cNvSpPr/>
          <p:nvPr/>
        </p:nvSpPr>
        <p:spPr>
          <a:xfrm>
            <a:off x="4202430" y="3128010"/>
            <a:ext cx="342900" cy="617220"/>
          </a:xfrm>
          <a:custGeom>
            <a:avLst/>
            <a:gdLst>
              <a:gd name="connsiteX0" fmla="*/ 3810 w 342900"/>
              <a:gd name="connsiteY0" fmla="*/ 579120 h 617220"/>
              <a:gd name="connsiteX1" fmla="*/ 0 w 342900"/>
              <a:gd name="connsiteY1" fmla="*/ 472440 h 617220"/>
              <a:gd name="connsiteX2" fmla="*/ 72390 w 342900"/>
              <a:gd name="connsiteY2" fmla="*/ 350520 h 617220"/>
              <a:gd name="connsiteX3" fmla="*/ 163830 w 342900"/>
              <a:gd name="connsiteY3" fmla="*/ 297180 h 617220"/>
              <a:gd name="connsiteX4" fmla="*/ 186690 w 342900"/>
              <a:gd name="connsiteY4" fmla="*/ 217170 h 617220"/>
              <a:gd name="connsiteX5" fmla="*/ 278130 w 342900"/>
              <a:gd name="connsiteY5" fmla="*/ 41910 h 617220"/>
              <a:gd name="connsiteX6" fmla="*/ 300990 w 342900"/>
              <a:gd name="connsiteY6" fmla="*/ 0 h 617220"/>
              <a:gd name="connsiteX7" fmla="*/ 339090 w 342900"/>
              <a:gd name="connsiteY7" fmla="*/ 15240 h 617220"/>
              <a:gd name="connsiteX8" fmla="*/ 339090 w 342900"/>
              <a:gd name="connsiteY8" fmla="*/ 102870 h 617220"/>
              <a:gd name="connsiteX9" fmla="*/ 342900 w 342900"/>
              <a:gd name="connsiteY9" fmla="*/ 217170 h 617220"/>
              <a:gd name="connsiteX10" fmla="*/ 342900 w 342900"/>
              <a:gd name="connsiteY10" fmla="*/ 289560 h 617220"/>
              <a:gd name="connsiteX11" fmla="*/ 304800 w 342900"/>
              <a:gd name="connsiteY11" fmla="*/ 381000 h 617220"/>
              <a:gd name="connsiteX12" fmla="*/ 281940 w 342900"/>
              <a:gd name="connsiteY12" fmla="*/ 461010 h 617220"/>
              <a:gd name="connsiteX13" fmla="*/ 236220 w 342900"/>
              <a:gd name="connsiteY13" fmla="*/ 525780 h 617220"/>
              <a:gd name="connsiteX14" fmla="*/ 160020 w 342900"/>
              <a:gd name="connsiteY14" fmla="*/ 598170 h 617220"/>
              <a:gd name="connsiteX15" fmla="*/ 102870 w 342900"/>
              <a:gd name="connsiteY15" fmla="*/ 617220 h 617220"/>
              <a:gd name="connsiteX16" fmla="*/ 3810 w 342900"/>
              <a:gd name="connsiteY16" fmla="*/ 579120 h 61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2900" h="617220">
                <a:moveTo>
                  <a:pt x="3810" y="579120"/>
                </a:moveTo>
                <a:lnTo>
                  <a:pt x="0" y="472440"/>
                </a:lnTo>
                <a:lnTo>
                  <a:pt x="72390" y="350520"/>
                </a:lnTo>
                <a:lnTo>
                  <a:pt x="163830" y="297180"/>
                </a:lnTo>
                <a:lnTo>
                  <a:pt x="186690" y="217170"/>
                </a:lnTo>
                <a:lnTo>
                  <a:pt x="278130" y="41910"/>
                </a:lnTo>
                <a:lnTo>
                  <a:pt x="300990" y="0"/>
                </a:lnTo>
                <a:lnTo>
                  <a:pt x="339090" y="15240"/>
                </a:lnTo>
                <a:lnTo>
                  <a:pt x="339090" y="102870"/>
                </a:lnTo>
                <a:lnTo>
                  <a:pt x="342900" y="217170"/>
                </a:lnTo>
                <a:lnTo>
                  <a:pt x="342900" y="289560"/>
                </a:lnTo>
                <a:lnTo>
                  <a:pt x="304800" y="381000"/>
                </a:lnTo>
                <a:lnTo>
                  <a:pt x="281940" y="461010"/>
                </a:lnTo>
                <a:lnTo>
                  <a:pt x="236220" y="525780"/>
                </a:lnTo>
                <a:lnTo>
                  <a:pt x="160020" y="598170"/>
                </a:lnTo>
                <a:lnTo>
                  <a:pt x="102870" y="617220"/>
                </a:lnTo>
                <a:lnTo>
                  <a:pt x="3810" y="57912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 w="19050">
            <a:solidFill>
              <a:srgbClr val="FFFF00"/>
            </a:solidFill>
            <a:prstDash val="sysDash"/>
          </a:ln>
          <a:effectLst>
            <a:glow rad="1016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6477734" y="267131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>
                <a:latin typeface="Calibri Light" panose="020F0302020204030204" pitchFamily="34" charset="0"/>
              </a:rPr>
              <a:t>Cellula sana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6477734" y="3165340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>
                <a:latin typeface="Calibri Light" panose="020F0302020204030204" pitchFamily="34" charset="0"/>
              </a:rPr>
              <a:t>Cellula tumorale</a:t>
            </a:r>
          </a:p>
        </p:txBody>
      </p:sp>
    </p:spTree>
    <p:extLst>
      <p:ext uri="{BB962C8B-B14F-4D97-AF65-F5344CB8AC3E}">
        <p14:creationId xmlns:p14="http://schemas.microsoft.com/office/powerpoint/2010/main" val="304851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1 4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olo 23"/>
          <p:cNvSpPr txBox="1">
            <a:spLocks/>
          </p:cNvSpPr>
          <p:nvPr/>
        </p:nvSpPr>
        <p:spPr>
          <a:xfrm>
            <a:off x="645035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– Introduzione al corso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34" name="Rettangolo 33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7/19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Applicazioni </a:t>
            </a:r>
            <a:r>
              <a:rPr lang="en-US" sz="2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(1/n)</a:t>
            </a:r>
            <a:endParaRPr lang="en-US" sz="2000" b="1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pic>
        <p:nvPicPr>
          <p:cNvPr id="22" name="Picture 3" descr="E:\Radboud\PREVENTICON_clusters\01000306\st02\p0100030602cl-ots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834" y="875433"/>
            <a:ext cx="913319" cy="177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sellaDiTesto 24"/>
          <p:cNvSpPr txBox="1"/>
          <p:nvPr/>
        </p:nvSpPr>
        <p:spPr>
          <a:xfrm>
            <a:off x="675099" y="266742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Calibri Light" panose="020F0302020204030204" pitchFamily="34" charset="0"/>
              </a:rPr>
              <a:t>medicina</a:t>
            </a:r>
          </a:p>
        </p:txBody>
      </p:sp>
      <p:pic>
        <p:nvPicPr>
          <p:cNvPr id="26" name="Segnaposto contenuto 5"/>
          <p:cNvPicPr>
            <a:picLocks noGrp="1" noChangeAspect="1"/>
          </p:cNvPicPr>
          <p:nvPr>
            <p:ph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32" y="876863"/>
            <a:ext cx="1879117" cy="1794847"/>
          </a:xfrm>
        </p:spPr>
      </p:pic>
      <p:sp>
        <p:nvSpPr>
          <p:cNvPr id="27" name="CasellaDiTesto 26"/>
          <p:cNvSpPr txBox="1"/>
          <p:nvPr/>
        </p:nvSpPr>
        <p:spPr>
          <a:xfrm>
            <a:off x="3084765" y="2680873"/>
            <a:ext cx="130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Calibri Light" panose="020F0302020204030204" pitchFamily="34" charset="0"/>
              </a:rPr>
              <a:t>microscopia</a:t>
            </a:r>
          </a:p>
        </p:txBody>
      </p:sp>
      <p:pic>
        <p:nvPicPr>
          <p:cNvPr id="1026" name="Picture 2" descr="http://www.storiapatria.it/images/Manoscrit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931" y="861632"/>
            <a:ext cx="1261988" cy="178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/>
          <p:cNvSpPr txBox="1"/>
          <p:nvPr/>
        </p:nvSpPr>
        <p:spPr>
          <a:xfrm>
            <a:off x="5139528" y="2662480"/>
            <a:ext cx="117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Calibri Light" panose="020F0302020204030204" pitchFamily="34" charset="0"/>
              </a:rPr>
              <a:t>letteratura</a:t>
            </a:r>
          </a:p>
        </p:txBody>
      </p:sp>
      <p:pic>
        <p:nvPicPr>
          <p:cNvPr id="1028" name="Picture 4" descr="http://www.ilgallo.it/wp-content/uploads/2011/02/meteorologi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32" y="3327387"/>
            <a:ext cx="1696804" cy="131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asellaDiTesto 28"/>
          <p:cNvSpPr txBox="1"/>
          <p:nvPr/>
        </p:nvSpPr>
        <p:spPr>
          <a:xfrm>
            <a:off x="511745" y="4732647"/>
            <a:ext cx="144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Calibri Light" panose="020F0302020204030204" pitchFamily="34" charset="0"/>
              </a:rPr>
              <a:t>meteorologia</a:t>
            </a:r>
          </a:p>
        </p:txBody>
      </p:sp>
      <p:pic>
        <p:nvPicPr>
          <p:cNvPr id="1030" name="Picture 6" descr="http://www.adrianololli.com/images/AST_mai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433" y="3312280"/>
            <a:ext cx="1879117" cy="134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sellaDiTesto 29"/>
          <p:cNvSpPr txBox="1"/>
          <p:nvPr/>
        </p:nvSpPr>
        <p:spPr>
          <a:xfrm>
            <a:off x="3037072" y="4732647"/>
            <a:ext cx="124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Calibri Light" panose="020F0302020204030204" pitchFamily="34" charset="0"/>
              </a:rPr>
              <a:t>astronomia</a:t>
            </a:r>
          </a:p>
        </p:txBody>
      </p:sp>
      <p:pic>
        <p:nvPicPr>
          <p:cNvPr id="1032" name="Picture 8" descr="http://www.alliedvisiontec.com/uploads/pics/banner_industrial_inspection_575x20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933" y="3312279"/>
            <a:ext cx="3779433" cy="134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sellaDiTesto 31"/>
          <p:cNvSpPr txBox="1"/>
          <p:nvPr/>
        </p:nvSpPr>
        <p:spPr>
          <a:xfrm>
            <a:off x="6030864" y="4732647"/>
            <a:ext cx="193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Calibri Light" panose="020F0302020204030204" pitchFamily="34" charset="0"/>
              </a:rPr>
              <a:t>processi industriali</a:t>
            </a:r>
          </a:p>
        </p:txBody>
      </p:sp>
      <p:pic>
        <p:nvPicPr>
          <p:cNvPr id="1036" name="Picture 12" descr="http://1.bp.blogspot.com/_5kW7KnwF0wg/TMnfIhQRS4I/AAAAAAAAAZs/9VX8rOogWUA/s1600/tomografia0610084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45" y="1846561"/>
            <a:ext cx="1111993" cy="74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london-imaging.co.uk/wp-content/uploads/2014/02/mri_brain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610" y="1085196"/>
            <a:ext cx="714026" cy="71402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lentepubblica.it/wp-content/uploads/2014/08/documenti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777" b="96547" l="114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46" b="9590"/>
          <a:stretch/>
        </p:blipFill>
        <p:spPr bwMode="auto">
          <a:xfrm>
            <a:off x="7054382" y="933314"/>
            <a:ext cx="1737418" cy="176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llaDiTesto 36"/>
          <p:cNvSpPr txBox="1"/>
          <p:nvPr/>
        </p:nvSpPr>
        <p:spPr>
          <a:xfrm>
            <a:off x="6925235" y="2657891"/>
            <a:ext cx="204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Calibri Light" panose="020F0302020204030204" pitchFamily="34" charset="0"/>
              </a:rPr>
              <a:t>dematerializzazione</a:t>
            </a:r>
          </a:p>
        </p:txBody>
      </p:sp>
    </p:spTree>
    <p:extLst>
      <p:ext uri="{BB962C8B-B14F-4D97-AF65-F5344CB8AC3E}">
        <p14:creationId xmlns:p14="http://schemas.microsoft.com/office/powerpoint/2010/main" val="8395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/>
          <p:cNvSpPr/>
          <p:nvPr/>
        </p:nvSpPr>
        <p:spPr>
          <a:xfrm>
            <a:off x="83371" y="5239531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ttore 1 4"/>
          <p:cNvCxnSpPr/>
          <p:nvPr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itolo 23"/>
          <p:cNvSpPr txBox="1">
            <a:spLocks/>
          </p:cNvSpPr>
          <p:nvPr/>
        </p:nvSpPr>
        <p:spPr>
          <a:xfrm>
            <a:off x="645035" y="5394346"/>
            <a:ext cx="2799207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EIID – Introduzione al corso</a:t>
            </a: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52995"/>
            <a:ext cx="436692" cy="436692"/>
          </a:xfrm>
          <a:prstGeom prst="rect">
            <a:avLst/>
          </a:prstGeom>
        </p:spPr>
      </p:pic>
      <p:sp>
        <p:nvSpPr>
          <p:cNvPr id="34" name="Rettangolo 33"/>
          <p:cNvSpPr/>
          <p:nvPr/>
        </p:nvSpPr>
        <p:spPr>
          <a:xfrm>
            <a:off x="8524175" y="5394348"/>
            <a:ext cx="589143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8/19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 dirty="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Applicazioni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 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(2/n)</a:t>
            </a:r>
            <a:endParaRPr lang="en-US" sz="2000" b="1" dirty="0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382600" y="4732647"/>
            <a:ext cx="837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 Light" panose="020F0302020204030204" pitchFamily="34" charset="0"/>
              </a:rPr>
              <a:t>Visione artificiale</a:t>
            </a:r>
          </a:p>
        </p:txBody>
      </p:sp>
      <p:pic>
        <p:nvPicPr>
          <p:cNvPr id="2050" name="Picture 2" descr="http://media.cs.tsinghua.edu.cn/~imagevision/images/titlef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00" y="883471"/>
            <a:ext cx="448627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azorobotics.com/images/softwares/SoftwareImage_2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69" y="1267550"/>
            <a:ext cx="3276904" cy="28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mathworks.fr/cmsimages/79557_wl_ComputerVision_Figure10_w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30" y="3425409"/>
            <a:ext cx="1540707" cy="86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25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382600" y="4732647"/>
            <a:ext cx="837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Calibri Light" panose="020F0302020204030204" pitchFamily="34" charset="0"/>
              </a:rPr>
              <a:t>Face </a:t>
            </a:r>
            <a:r>
              <a:rPr lang="it-IT" dirty="0" err="1" smtClean="0">
                <a:latin typeface="Calibri Light" panose="020F0302020204030204" pitchFamily="34" charset="0"/>
              </a:rPr>
              <a:t>detection</a:t>
            </a:r>
            <a:r>
              <a:rPr lang="it-IT" dirty="0" smtClean="0">
                <a:latin typeface="Calibri Light" panose="020F0302020204030204" pitchFamily="34" charset="0"/>
              </a:rPr>
              <a:t> / Smile </a:t>
            </a:r>
            <a:r>
              <a:rPr lang="it-IT" dirty="0" err="1" smtClean="0">
                <a:latin typeface="Calibri Light" panose="020F0302020204030204" pitchFamily="34" charset="0"/>
              </a:rPr>
              <a:t>detection</a:t>
            </a:r>
            <a:endParaRPr lang="it-IT" dirty="0">
              <a:latin typeface="Calibri Light" panose="020F0302020204030204" pitchFamily="34" charset="0"/>
            </a:endParaRPr>
          </a:p>
        </p:txBody>
      </p:sp>
      <p:sp>
        <p:nvSpPr>
          <p:cNvPr id="6" name="Rettangolo arrotondato 5"/>
          <p:cNvSpPr/>
          <p:nvPr/>
        </p:nvSpPr>
        <p:spPr>
          <a:xfrm>
            <a:off x="156384" y="120608"/>
            <a:ext cx="8831237" cy="49508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008EC4"/>
              </a:buClr>
            </a:pPr>
            <a:r>
              <a:rPr lang="en-US" sz="2200" dirty="0">
                <a:latin typeface="Cambria" pitchFamily="18" charset="0"/>
                <a:cs typeface="Arial" pitchFamily="34" charset="0"/>
              </a:rPr>
              <a:t>   </a:t>
            </a:r>
            <a:r>
              <a:rPr lang="en-US" sz="2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Esempi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 </a:t>
            </a:r>
            <a:r>
              <a:rPr 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(1/n</a:t>
            </a: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  <a:cs typeface="Arial" pitchFamily="34" charset="0"/>
              </a:rPr>
              <a:t>)</a:t>
            </a:r>
            <a:endParaRPr lang="en-US" sz="2000" b="1" dirty="0">
              <a:solidFill>
                <a:schemeClr val="accent3">
                  <a:lumMod val="20000"/>
                  <a:lumOff val="80000"/>
                </a:schemeClr>
              </a:solidFill>
              <a:latin typeface="Trebuchet MS" pitchFamily="34" charset="0"/>
              <a:cs typeface="Courier New" pitchFamily="49" charset="0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382600" y="999638"/>
            <a:ext cx="7751104" cy="3238533"/>
            <a:chOff x="382600" y="999638"/>
            <a:chExt cx="7751104" cy="3238533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600" y="999638"/>
              <a:ext cx="4818305" cy="3238533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7808" y="1968023"/>
              <a:ext cx="3565896" cy="15546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77123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nozio">
  <a:themeElements>
    <a:clrScheme name="Equinozi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17375</TotalTime>
  <Words>2617</Words>
  <Application>Microsoft Office PowerPoint</Application>
  <PresentationFormat>Presentazione su schermo (16:10)</PresentationFormat>
  <Paragraphs>270</Paragraphs>
  <Slides>19</Slides>
  <Notes>11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Cambria Math</vt:lpstr>
      <vt:lpstr>CMU Sans Serif</vt:lpstr>
      <vt:lpstr>Constantia</vt:lpstr>
      <vt:lpstr>Courier New</vt:lpstr>
      <vt:lpstr>Symbol</vt:lpstr>
      <vt:lpstr>Trebuchet MS</vt:lpstr>
      <vt:lpstr>Wingdings</vt:lpstr>
      <vt:lpstr>Wingdings 2</vt:lpstr>
      <vt:lpstr>Equinozio</vt:lpstr>
      <vt:lpstr>Presentazione standard di PowerPoint</vt:lpstr>
      <vt:lpstr>Presentazione standard di PowerPoint</vt:lpstr>
      <vt:lpstr>Esempio: il telescopio Hubble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Progetti: tool e librerie (1/3)</vt:lpstr>
      <vt:lpstr>Progetti: tool e librerie (2/3)</vt:lpstr>
      <vt:lpstr>Progetti: tool e librerie (3/3)</vt:lpstr>
      <vt:lpstr>Modalità di esame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Alessandro Bria</cp:lastModifiedBy>
  <cp:revision>1720</cp:revision>
  <dcterms:created xsi:type="dcterms:W3CDTF">2009-07-02T08:29:41Z</dcterms:created>
  <dcterms:modified xsi:type="dcterms:W3CDTF">2018-03-01T14:00:54Z</dcterms:modified>
</cp:coreProperties>
</file>